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tiff" ContentType="image/tiff"/>
  <Default Extension="ti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1"/>
  </p:notesMasterIdLst>
  <p:handoutMasterIdLst>
    <p:handoutMasterId r:id="rId32"/>
  </p:handoutMasterIdLst>
  <p:sldIdLst>
    <p:sldId id="256" r:id="rId4"/>
    <p:sldId id="258" r:id="rId5"/>
    <p:sldId id="271" r:id="rId6"/>
    <p:sldId id="347" r:id="rId7"/>
    <p:sldId id="348" r:id="rId8"/>
    <p:sldId id="349" r:id="rId9"/>
    <p:sldId id="292" r:id="rId10"/>
    <p:sldId id="295" r:id="rId11"/>
    <p:sldId id="262" r:id="rId12"/>
    <p:sldId id="350" r:id="rId13"/>
    <p:sldId id="351" r:id="rId14"/>
    <p:sldId id="352" r:id="rId15"/>
    <p:sldId id="370" r:id="rId16"/>
    <p:sldId id="371" r:id="rId17"/>
    <p:sldId id="372" r:id="rId18"/>
    <p:sldId id="373" r:id="rId19"/>
    <p:sldId id="383" r:id="rId20"/>
    <p:sldId id="384" r:id="rId21"/>
    <p:sldId id="385" r:id="rId22"/>
    <p:sldId id="296" r:id="rId23"/>
    <p:sldId id="297" r:id="rId24"/>
    <p:sldId id="298" r:id="rId25"/>
    <p:sldId id="299" r:id="rId26"/>
    <p:sldId id="375" r:id="rId27"/>
    <p:sldId id="378" r:id="rId28"/>
    <p:sldId id="379" r:id="rId29"/>
    <p:sldId id="380" r:id="rId30"/>
  </p:sldIdLst>
  <p:sldSz cx="9144000" cy="5143500" type="screen16x9"/>
  <p:notesSz cx="9947275" cy="6858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0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865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91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 userDrawn="1"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 userDrawn="1"/>
        </p:nvSpPr>
        <p:spPr bwMode="auto">
          <a:xfrm>
            <a:off x="4874923" y="39633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测量小灯泡的电功率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4874923" y="39633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18.3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测量小灯泡的电功率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29289;&#29702;&#23454;&#39564;&#20108;%20&#27979;&#37327;&#23567;&#28783;&#27873;&#30005;&#21151;&#29575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659765" y="1562735"/>
            <a:ext cx="7962900" cy="186055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第十八章  电功率</a:t>
            </a:r>
            <a:b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  测量小灯泡的电功率</a:t>
            </a:r>
          </a:p>
        </p:txBody>
      </p:sp>
      <p:pic>
        <p:nvPicPr>
          <p:cNvPr id="9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9970" y="18437"/>
            <a:ext cx="1096211" cy="43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 12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5" name="文本框 16434"/>
          <p:cNvSpPr txBox="1"/>
          <p:nvPr/>
        </p:nvSpPr>
        <p:spPr>
          <a:xfrm>
            <a:off x="5775008" y="933186"/>
            <a:ext cx="3338195" cy="437515"/>
          </a:xfrm>
          <a:prstGeom prst="rect">
            <a:avLst/>
          </a:prstGeom>
          <a:solidFill>
            <a:srgbClr val="CCFFCC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25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en-US" altLang="zh-CN" sz="225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P </a:t>
            </a:r>
            <a:r>
              <a:rPr lang="en-US" altLang="zh-CN" sz="2250" b="1" dirty="0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25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UI </a:t>
            </a:r>
            <a:r>
              <a:rPr lang="zh-CN" altLang="en-US" sz="225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计算电功率。</a:t>
            </a:r>
          </a:p>
        </p:txBody>
      </p:sp>
      <p:sp>
        <p:nvSpPr>
          <p:cNvPr id="16399" name="矩形 16398"/>
          <p:cNvSpPr/>
          <p:nvPr/>
        </p:nvSpPr>
        <p:spPr>
          <a:xfrm>
            <a:off x="558089" y="1026769"/>
            <a:ext cx="47809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b="1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_______V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="1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________W</a:t>
            </a:r>
          </a:p>
        </p:txBody>
      </p:sp>
      <p:graphicFrame>
        <p:nvGraphicFramePr>
          <p:cNvPr id="16449" name="表格 16448"/>
          <p:cNvGraphicFramePr/>
          <p:nvPr/>
        </p:nvGraphicFramePr>
        <p:xfrm>
          <a:off x="656381" y="1665609"/>
          <a:ext cx="8148420" cy="2130496"/>
        </p:xfrm>
        <a:graphic>
          <a:graphicData uri="http://schemas.openxmlformats.org/drawingml/2006/table">
            <a:tbl>
              <a:tblPr/>
              <a:tblGrid>
                <a:gridCol w="1420664"/>
                <a:gridCol w="1495657"/>
                <a:gridCol w="1568850"/>
                <a:gridCol w="1719435"/>
                <a:gridCol w="1943814"/>
              </a:tblGrid>
              <a:tr h="79177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电压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电功率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P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b="1" dirty="0">
                          <a:latin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</a:rPr>
                        <a:t>小灯泡明亮程度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3187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=U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90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&gt;U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697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实</a:t>
                      </a:r>
                      <a:r>
                        <a:rPr lang="en-US" altLang="zh-CN" sz="2400" b="1" i="1" dirty="0">
                          <a:latin typeface="Times New Roman" panose="02020603050405020304" pitchFamily="18" charset="0"/>
                        </a:rPr>
                        <a:t>&lt;U</a:t>
                      </a:r>
                      <a:r>
                        <a:rPr lang="zh-CN" altLang="en-US" sz="2400" b="1" i="1" baseline="-25000" dirty="0">
                          <a:latin typeface="Times New Roman" panose="02020603050405020304" pitchFamily="18" charset="0"/>
                        </a:rPr>
                        <a:t>额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32" name="文本框 16431"/>
          <p:cNvSpPr txBox="1"/>
          <p:nvPr/>
        </p:nvSpPr>
        <p:spPr>
          <a:xfrm>
            <a:off x="1595282" y="1029785"/>
            <a:ext cx="983456" cy="475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</a:p>
        </p:txBody>
      </p:sp>
      <p:sp>
        <p:nvSpPr>
          <p:cNvPr id="16433" name="文本框 16432"/>
          <p:cNvSpPr txBox="1"/>
          <p:nvPr/>
        </p:nvSpPr>
        <p:spPr>
          <a:xfrm>
            <a:off x="2226469" y="2456133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</a:p>
        </p:txBody>
      </p:sp>
      <p:sp>
        <p:nvSpPr>
          <p:cNvPr id="16434" name="椭圆形标注 16433"/>
          <p:cNvSpPr/>
          <p:nvPr/>
        </p:nvSpPr>
        <p:spPr>
          <a:xfrm>
            <a:off x="5426155" y="1637560"/>
            <a:ext cx="1314450" cy="810815"/>
          </a:xfrm>
          <a:prstGeom prst="wedgeEllipseCallout">
            <a:avLst>
              <a:gd name="adj1" fmla="val 45344"/>
              <a:gd name="adj2" fmla="val -88326"/>
            </a:avLst>
          </a:prstGeom>
          <a:noFill/>
          <a:ln w="5397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sz="21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36" name="文本框 16435"/>
          <p:cNvSpPr txBox="1"/>
          <p:nvPr/>
        </p:nvSpPr>
        <p:spPr>
          <a:xfrm>
            <a:off x="7267427" y="2449545"/>
            <a:ext cx="11549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华文中宋" pitchFamily="2" charset="-122"/>
              </a:rPr>
              <a:t>正常</a:t>
            </a:r>
          </a:p>
        </p:txBody>
      </p:sp>
      <p:sp>
        <p:nvSpPr>
          <p:cNvPr id="16437" name="文本框 16436"/>
          <p:cNvSpPr txBox="1"/>
          <p:nvPr/>
        </p:nvSpPr>
        <p:spPr>
          <a:xfrm>
            <a:off x="7267427" y="2947623"/>
            <a:ext cx="11549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华文中宋" pitchFamily="2" charset="-122"/>
              </a:rPr>
              <a:t>非常亮</a:t>
            </a:r>
          </a:p>
        </p:txBody>
      </p:sp>
      <p:sp>
        <p:nvSpPr>
          <p:cNvPr id="16438" name="文本框 16437"/>
          <p:cNvSpPr txBox="1"/>
          <p:nvPr/>
        </p:nvSpPr>
        <p:spPr>
          <a:xfrm>
            <a:off x="7271475" y="3385059"/>
            <a:ext cx="115490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华文中宋" pitchFamily="2" charset="-122"/>
              </a:rPr>
              <a:t>非常暗</a:t>
            </a:r>
          </a:p>
        </p:txBody>
      </p:sp>
      <p:sp>
        <p:nvSpPr>
          <p:cNvPr id="16441" name="文本框 16440"/>
          <p:cNvSpPr txBox="1"/>
          <p:nvPr/>
        </p:nvSpPr>
        <p:spPr>
          <a:xfrm>
            <a:off x="3747135" y="2461848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</a:p>
        </p:txBody>
      </p:sp>
      <p:sp>
        <p:nvSpPr>
          <p:cNvPr id="16442" name="文本框 16441"/>
          <p:cNvSpPr txBox="1"/>
          <p:nvPr/>
        </p:nvSpPr>
        <p:spPr>
          <a:xfrm>
            <a:off x="5537121" y="2461848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0.75</a:t>
            </a:r>
          </a:p>
        </p:txBody>
      </p:sp>
      <p:sp>
        <p:nvSpPr>
          <p:cNvPr id="16443" name="文本框 16442"/>
          <p:cNvSpPr txBox="1"/>
          <p:nvPr/>
        </p:nvSpPr>
        <p:spPr>
          <a:xfrm>
            <a:off x="2226469" y="2940530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6444" name="文本框 16443"/>
          <p:cNvSpPr txBox="1"/>
          <p:nvPr/>
        </p:nvSpPr>
        <p:spPr>
          <a:xfrm>
            <a:off x="3800713" y="2947623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0.32</a:t>
            </a:r>
          </a:p>
        </p:txBody>
      </p:sp>
      <p:sp>
        <p:nvSpPr>
          <p:cNvPr id="16445" name="文本框 16444"/>
          <p:cNvSpPr txBox="1"/>
          <p:nvPr/>
        </p:nvSpPr>
        <p:spPr>
          <a:xfrm>
            <a:off x="5537121" y="2947623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0.96</a:t>
            </a:r>
          </a:p>
        </p:txBody>
      </p:sp>
      <p:sp>
        <p:nvSpPr>
          <p:cNvPr id="16446" name="文本框 16445"/>
          <p:cNvSpPr txBox="1"/>
          <p:nvPr/>
        </p:nvSpPr>
        <p:spPr>
          <a:xfrm>
            <a:off x="2226469" y="3396790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6447" name="文本框 16446"/>
          <p:cNvSpPr txBox="1"/>
          <p:nvPr/>
        </p:nvSpPr>
        <p:spPr>
          <a:xfrm>
            <a:off x="3790123" y="3418547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0.28</a:t>
            </a:r>
          </a:p>
        </p:txBody>
      </p:sp>
      <p:sp>
        <p:nvSpPr>
          <p:cNvPr id="16448" name="文本框 16447"/>
          <p:cNvSpPr txBox="1"/>
          <p:nvPr/>
        </p:nvSpPr>
        <p:spPr>
          <a:xfrm>
            <a:off x="5527722" y="3394484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0.56</a:t>
            </a:r>
          </a:p>
        </p:txBody>
      </p:sp>
      <p:sp>
        <p:nvSpPr>
          <p:cNvPr id="17429" name="文本框 17428"/>
          <p:cNvSpPr txBox="1"/>
          <p:nvPr/>
        </p:nvSpPr>
        <p:spPr>
          <a:xfrm>
            <a:off x="705917" y="3854859"/>
            <a:ext cx="815734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6600FF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结论：小灯泡的亮度取决于灯泡的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实际功率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，实际功率越大，灯泡越亮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7317" y="1049391"/>
            <a:ext cx="98345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0.75</a:t>
            </a:r>
          </a:p>
        </p:txBody>
      </p:sp>
      <p:sp>
        <p:nvSpPr>
          <p:cNvPr id="29" name="Rectangle 2"/>
          <p:cNvSpPr/>
          <p:nvPr/>
        </p:nvSpPr>
        <p:spPr>
          <a:xfrm rot="-5400000">
            <a:off x="3175898" y="-1682478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0187" y="46683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分析论证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00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5" grpId="0" bldLvl="0" animBg="1"/>
      <p:bldP spid="16399" grpId="0"/>
      <p:bldP spid="16432" grpId="0"/>
      <p:bldP spid="16433" grpId="0"/>
      <p:bldP spid="16434" grpId="0" bldLvl="0" animBg="1"/>
      <p:bldP spid="16436" grpId="0"/>
      <p:bldP spid="16437" grpId="0"/>
      <p:bldP spid="16438" grpId="0"/>
      <p:bldP spid="16441" grpId="0"/>
      <p:bldP spid="16442" grpId="0"/>
      <p:bldP spid="16443" grpId="0"/>
      <p:bldP spid="16444" grpId="0"/>
      <p:bldP spid="16445" grpId="0"/>
      <p:bldP spid="16446" grpId="0"/>
      <p:bldP spid="16447" grpId="0"/>
      <p:bldP spid="16448" grpId="0"/>
      <p:bldP spid="17429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/>
          <p:nvPr/>
        </p:nvSpPr>
        <p:spPr>
          <a:xfrm>
            <a:off x="490186" y="1022664"/>
            <a:ext cx="8268803" cy="37487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spcBef>
                <a:spcPts val="0"/>
              </a:spcBef>
              <a:buClr>
                <a:srgbClr val="0000FF"/>
              </a:buClr>
              <a:buAutoNum type="arabicPeriod"/>
            </a:pPr>
            <a:r>
              <a:rPr lang="zh-CN" altLang="en-US" sz="2600" b="1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在原电路中，使灯泡处开路（断路），闭合开关，调节滑动变阻器，观察电压表、电流表示数、灯泡的亮度变化情况</a:t>
            </a:r>
            <a:r>
              <a:rPr lang="zh-CN" altLang="en-US" sz="2600" b="1" i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600" b="1" i="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buClr>
                <a:srgbClr val="0000FF"/>
              </a:buClr>
              <a:buAutoNum type="arabicPeriod"/>
            </a:pPr>
            <a:endParaRPr lang="zh-CN" altLang="en-US" sz="2600" b="1" i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endParaRPr lang="zh-CN" altLang="en-US" sz="1600" b="1" i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buClr>
                <a:srgbClr val="0000FF"/>
              </a:buClr>
              <a:buAutoNum type="arabicPeriod" startAt="2"/>
            </a:pPr>
            <a:r>
              <a:rPr lang="zh-CN" altLang="en-US" sz="2600" b="1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在原电路中，使灯泡处短路，闭合开关，调节滑动变阻器，观察电压表、电流表示数、灯泡的亮度变化情况</a:t>
            </a:r>
            <a:r>
              <a:rPr lang="zh-CN" altLang="en-US" sz="2600" b="1" i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600" b="1" i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endParaRPr lang="zh-CN" altLang="en-US" sz="2600" b="1" i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/>
          <p:nvPr/>
        </p:nvSpPr>
        <p:spPr>
          <a:xfrm>
            <a:off x="567431" y="2503348"/>
            <a:ext cx="810688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小</a:t>
            </a:r>
            <a:r>
              <a:rPr lang="zh-CN" altLang="en-US" sz="2400" b="1" i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灯泡不亮，电流表无示数，但电压表有示数，几乎等于电源电</a:t>
            </a:r>
            <a:r>
              <a:rPr lang="zh-CN" altLang="en-US" sz="2400" b="1" i="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压。</a:t>
            </a:r>
            <a:endParaRPr lang="zh-CN" altLang="en-US" sz="2400" b="1" i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1105201" y="4264773"/>
            <a:ext cx="641127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小灯泡不亮，电压表无示数，但电流表有示数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i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2"/>
          <p:cNvSpPr/>
          <p:nvPr/>
        </p:nvSpPr>
        <p:spPr>
          <a:xfrm rot="-5400000">
            <a:off x="3175898" y="-1682478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0187" y="46683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实验补充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/>
          <p:nvPr/>
        </p:nvSpPr>
        <p:spPr>
          <a:xfrm>
            <a:off x="486410" y="1053397"/>
            <a:ext cx="7839443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i="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200" b="1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位同</a:t>
            </a:r>
            <a:r>
              <a:rPr lang="zh-CN" altLang="en-US" sz="2200" b="1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学连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接好电路，在闭合开关时发现小灯泡</a:t>
            </a:r>
            <a:r>
              <a:rPr lang="en-US" altLang="zh-CN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不亮，电流表无示数，但电压表有示数，请分析电路中可能出现的故障</a:t>
            </a:r>
            <a:r>
              <a:rPr lang="en-US" altLang="zh-CN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:________________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8676" name="Text Box 5"/>
          <p:cNvSpPr txBox="1"/>
          <p:nvPr/>
        </p:nvSpPr>
        <p:spPr>
          <a:xfrm>
            <a:off x="476813" y="2166747"/>
            <a:ext cx="8322281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i="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200" b="1" i="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一位同学在连接好电路后，闭合开关，发现小灯泡特别亮，这说明他在闭合开关前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200" b="1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3278733" y="2491151"/>
            <a:ext cx="598360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没有将滑动变阻器的滑片放在最大阻值处</a:t>
            </a:r>
          </a:p>
        </p:txBody>
      </p:sp>
      <p:sp>
        <p:nvSpPr>
          <p:cNvPr id="26631" name="Text Box 7"/>
          <p:cNvSpPr txBox="1"/>
          <p:nvPr/>
        </p:nvSpPr>
        <p:spPr>
          <a:xfrm>
            <a:off x="992814" y="1689743"/>
            <a:ext cx="2484835" cy="43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灯泡</a:t>
            </a:r>
            <a:r>
              <a:rPr lang="en-US" altLang="zh-CN" sz="22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2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处断路</a:t>
            </a:r>
          </a:p>
        </p:txBody>
      </p:sp>
      <p:sp>
        <p:nvSpPr>
          <p:cNvPr id="28679" name="Text Box 7"/>
          <p:cNvSpPr txBox="1"/>
          <p:nvPr/>
        </p:nvSpPr>
        <p:spPr>
          <a:xfrm>
            <a:off x="488196" y="2917163"/>
            <a:ext cx="8643461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 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滑动变阻器的滑片无论怎样滑动，灯泡都很暗，且两电表的示数及灯泡亮度没有变化：</a:t>
            </a:r>
            <a:r>
              <a:rPr lang="en-US" altLang="zh-CN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en-US" altLang="zh-CN" sz="2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altLang="zh-CN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200" b="1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3405412" y="3240397"/>
            <a:ext cx="520017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滑动变阻器下面两个接线连入了电路</a:t>
            </a:r>
          </a:p>
        </p:txBody>
      </p:sp>
      <p:sp>
        <p:nvSpPr>
          <p:cNvPr id="28681" name="Text Box 9"/>
          <p:cNvSpPr txBox="1"/>
          <p:nvPr/>
        </p:nvSpPr>
        <p:spPr>
          <a:xfrm>
            <a:off x="490187" y="3667009"/>
            <a:ext cx="8519636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接好电路后，在闭合开关时发现小灯泡发光但很暗，且无论怎样调节变阻器的滑片灯泡亮度虽有所变化，但电压表示数总小于其额定电压</a:t>
            </a:r>
            <a:r>
              <a:rPr lang="en-US" altLang="zh-CN" sz="2200" b="1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</a:t>
            </a:r>
            <a:r>
              <a:rPr lang="zh-CN" altLang="en-US" sz="2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200" b="1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26" name="Text Box 10"/>
          <p:cNvSpPr txBox="1"/>
          <p:nvPr/>
        </p:nvSpPr>
        <p:spPr>
          <a:xfrm>
            <a:off x="1493506" y="4348537"/>
            <a:ext cx="451199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电源电压小于灯泡的额定电压</a:t>
            </a:r>
          </a:p>
        </p:txBody>
      </p:sp>
      <p:sp>
        <p:nvSpPr>
          <p:cNvPr id="21" name="Rectangle 2"/>
          <p:cNvSpPr/>
          <p:nvPr/>
        </p:nvSpPr>
        <p:spPr>
          <a:xfrm rot="-5400000">
            <a:off x="3175898" y="-1682478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0187" y="46683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故障分析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6630" grpId="0" build="p"/>
      <p:bldP spid="26631" grpId="0" build="p"/>
      <p:bldP spid="28679" grpId="0"/>
      <p:bldP spid="2" grpId="0" build="p"/>
      <p:bldP spid="28681" grpId="0"/>
      <p:bldP spid="860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345" y="1972125"/>
            <a:ext cx="4184188" cy="29984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764583" y="4217062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4890783" y="3254928"/>
            <a:ext cx="1308682" cy="1715667"/>
          </a:xfrm>
          <a:custGeom>
            <a:avLst/>
            <a:gdLst>
              <a:gd name="connisteX0" fmla="*/ 2205002 w 2205002"/>
              <a:gd name="connsiteY0" fmla="*/ 1746250 h 2172476"/>
              <a:gd name="connisteX1" fmla="*/ 2173887 w 2205002"/>
              <a:gd name="connsiteY1" fmla="*/ 1824990 h 2172476"/>
              <a:gd name="connisteX2" fmla="*/ 2111022 w 2205002"/>
              <a:gd name="connsiteY2" fmla="*/ 1903095 h 2172476"/>
              <a:gd name="connisteX3" fmla="*/ 2063397 w 2205002"/>
              <a:gd name="connsiteY3" fmla="*/ 1981835 h 2172476"/>
              <a:gd name="connisteX4" fmla="*/ 1969417 w 2205002"/>
              <a:gd name="connsiteY4" fmla="*/ 2029460 h 2172476"/>
              <a:gd name="connisteX5" fmla="*/ 1890677 w 2205002"/>
              <a:gd name="connsiteY5" fmla="*/ 2092325 h 2172476"/>
              <a:gd name="connisteX6" fmla="*/ 1811937 w 2205002"/>
              <a:gd name="connsiteY6" fmla="*/ 2108200 h 2172476"/>
              <a:gd name="connisteX7" fmla="*/ 1733197 w 2205002"/>
              <a:gd name="connsiteY7" fmla="*/ 2139315 h 2172476"/>
              <a:gd name="connisteX8" fmla="*/ 1654457 w 2205002"/>
              <a:gd name="connsiteY8" fmla="*/ 2139315 h 2172476"/>
              <a:gd name="connisteX9" fmla="*/ 1575717 w 2205002"/>
              <a:gd name="connsiteY9" fmla="*/ 2155190 h 2172476"/>
              <a:gd name="connisteX10" fmla="*/ 1496977 w 2205002"/>
              <a:gd name="connsiteY10" fmla="*/ 2155190 h 2172476"/>
              <a:gd name="connisteX11" fmla="*/ 1418872 w 2205002"/>
              <a:gd name="connsiteY11" fmla="*/ 2155190 h 2172476"/>
              <a:gd name="connisteX12" fmla="*/ 1340132 w 2205002"/>
              <a:gd name="connsiteY12" fmla="*/ 2171065 h 2172476"/>
              <a:gd name="connisteX13" fmla="*/ 1261392 w 2205002"/>
              <a:gd name="connsiteY13" fmla="*/ 2171065 h 2172476"/>
              <a:gd name="connisteX14" fmla="*/ 1182652 w 2205002"/>
              <a:gd name="connsiteY14" fmla="*/ 2171065 h 2172476"/>
              <a:gd name="connisteX15" fmla="*/ 1103912 w 2205002"/>
              <a:gd name="connsiteY15" fmla="*/ 2171065 h 2172476"/>
              <a:gd name="connisteX16" fmla="*/ 1025172 w 2205002"/>
              <a:gd name="connsiteY16" fmla="*/ 2155190 h 2172476"/>
              <a:gd name="connisteX17" fmla="*/ 946432 w 2205002"/>
              <a:gd name="connsiteY17" fmla="*/ 2139315 h 2172476"/>
              <a:gd name="connisteX18" fmla="*/ 868327 w 2205002"/>
              <a:gd name="connsiteY18" fmla="*/ 2108200 h 2172476"/>
              <a:gd name="connisteX19" fmla="*/ 789587 w 2205002"/>
              <a:gd name="connsiteY19" fmla="*/ 2044700 h 2172476"/>
              <a:gd name="connisteX20" fmla="*/ 694972 w 2205002"/>
              <a:gd name="connsiteY20" fmla="*/ 1997710 h 2172476"/>
              <a:gd name="connisteX21" fmla="*/ 616232 w 2205002"/>
              <a:gd name="connsiteY21" fmla="*/ 1918970 h 2172476"/>
              <a:gd name="connisteX22" fmla="*/ 553367 w 2205002"/>
              <a:gd name="connsiteY22" fmla="*/ 1824990 h 2172476"/>
              <a:gd name="connisteX23" fmla="*/ 490502 w 2205002"/>
              <a:gd name="connsiteY23" fmla="*/ 1746250 h 2172476"/>
              <a:gd name="connisteX24" fmla="*/ 458752 w 2205002"/>
              <a:gd name="connsiteY24" fmla="*/ 1651635 h 2172476"/>
              <a:gd name="connisteX25" fmla="*/ 458752 w 2205002"/>
              <a:gd name="connsiteY25" fmla="*/ 1572895 h 2172476"/>
              <a:gd name="connisteX26" fmla="*/ 458752 w 2205002"/>
              <a:gd name="connsiteY26" fmla="*/ 1494155 h 2172476"/>
              <a:gd name="connisteX27" fmla="*/ 458752 w 2205002"/>
              <a:gd name="connsiteY27" fmla="*/ 1400175 h 2172476"/>
              <a:gd name="connisteX28" fmla="*/ 458752 w 2205002"/>
              <a:gd name="connsiteY28" fmla="*/ 1321435 h 2172476"/>
              <a:gd name="connisteX29" fmla="*/ 458752 w 2205002"/>
              <a:gd name="connsiteY29" fmla="*/ 1242695 h 2172476"/>
              <a:gd name="connisteX30" fmla="*/ 458752 w 2205002"/>
              <a:gd name="connsiteY30" fmla="*/ 1148080 h 2172476"/>
              <a:gd name="connisteX31" fmla="*/ 380647 w 2205002"/>
              <a:gd name="connsiteY31" fmla="*/ 1054100 h 2172476"/>
              <a:gd name="connisteX32" fmla="*/ 317147 w 2205002"/>
              <a:gd name="connsiteY32" fmla="*/ 975360 h 2172476"/>
              <a:gd name="connisteX33" fmla="*/ 270157 w 2205002"/>
              <a:gd name="connsiteY33" fmla="*/ 896620 h 2172476"/>
              <a:gd name="connisteX34" fmla="*/ 223167 w 2205002"/>
              <a:gd name="connsiteY34" fmla="*/ 817880 h 2172476"/>
              <a:gd name="connisteX35" fmla="*/ 160302 w 2205002"/>
              <a:gd name="connsiteY35" fmla="*/ 739140 h 2172476"/>
              <a:gd name="connisteX36" fmla="*/ 112677 w 2205002"/>
              <a:gd name="connsiteY36" fmla="*/ 660400 h 2172476"/>
              <a:gd name="connisteX37" fmla="*/ 65687 w 2205002"/>
              <a:gd name="connsiteY37" fmla="*/ 581660 h 2172476"/>
              <a:gd name="connisteX38" fmla="*/ 33937 w 2205002"/>
              <a:gd name="connsiteY38" fmla="*/ 503555 h 2172476"/>
              <a:gd name="connisteX39" fmla="*/ 2822 w 2205002"/>
              <a:gd name="connsiteY39" fmla="*/ 424815 h 2172476"/>
              <a:gd name="connisteX40" fmla="*/ 2822 w 2205002"/>
              <a:gd name="connsiteY40" fmla="*/ 346075 h 2172476"/>
              <a:gd name="connisteX41" fmla="*/ 2822 w 2205002"/>
              <a:gd name="connsiteY41" fmla="*/ 251460 h 2172476"/>
              <a:gd name="connisteX42" fmla="*/ 2822 w 2205002"/>
              <a:gd name="connsiteY42" fmla="*/ 172720 h 2172476"/>
              <a:gd name="connisteX43" fmla="*/ 2822 w 2205002"/>
              <a:gd name="connsiteY43" fmla="*/ 78740 h 2172476"/>
              <a:gd name="connisteX44" fmla="*/ 2822 w 2205002"/>
              <a:gd name="connsiteY44" fmla="*/ 0 h 217247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</a:cxnLst>
            <a:rect l="l" t="t" r="r" b="b"/>
            <a:pathLst>
              <a:path w="2205002" h="2172476">
                <a:moveTo>
                  <a:pt x="2205002" y="1746250"/>
                </a:moveTo>
                <a:cubicBezTo>
                  <a:pt x="2199922" y="1760220"/>
                  <a:pt x="2192937" y="1793875"/>
                  <a:pt x="2173887" y="1824990"/>
                </a:cubicBezTo>
                <a:cubicBezTo>
                  <a:pt x="2154837" y="1856105"/>
                  <a:pt x="2133247" y="1871980"/>
                  <a:pt x="2111022" y="1903095"/>
                </a:cubicBezTo>
                <a:cubicBezTo>
                  <a:pt x="2088797" y="1934210"/>
                  <a:pt x="2091972" y="1956435"/>
                  <a:pt x="2063397" y="1981835"/>
                </a:cubicBezTo>
                <a:cubicBezTo>
                  <a:pt x="2034822" y="2007235"/>
                  <a:pt x="2003707" y="2007235"/>
                  <a:pt x="1969417" y="2029460"/>
                </a:cubicBezTo>
                <a:cubicBezTo>
                  <a:pt x="1935127" y="2051685"/>
                  <a:pt x="1922427" y="2076450"/>
                  <a:pt x="1890677" y="2092325"/>
                </a:cubicBezTo>
                <a:cubicBezTo>
                  <a:pt x="1858927" y="2108200"/>
                  <a:pt x="1843687" y="2098675"/>
                  <a:pt x="1811937" y="2108200"/>
                </a:cubicBezTo>
                <a:cubicBezTo>
                  <a:pt x="1780187" y="2117725"/>
                  <a:pt x="1764947" y="2132965"/>
                  <a:pt x="1733197" y="2139315"/>
                </a:cubicBezTo>
                <a:cubicBezTo>
                  <a:pt x="1701447" y="2145665"/>
                  <a:pt x="1686207" y="2136140"/>
                  <a:pt x="1654457" y="2139315"/>
                </a:cubicBezTo>
                <a:cubicBezTo>
                  <a:pt x="1622707" y="2142490"/>
                  <a:pt x="1607467" y="2152015"/>
                  <a:pt x="1575717" y="2155190"/>
                </a:cubicBezTo>
                <a:cubicBezTo>
                  <a:pt x="1543967" y="2158365"/>
                  <a:pt x="1528092" y="2155190"/>
                  <a:pt x="1496977" y="2155190"/>
                </a:cubicBezTo>
                <a:cubicBezTo>
                  <a:pt x="1465862" y="2155190"/>
                  <a:pt x="1449987" y="2152015"/>
                  <a:pt x="1418872" y="2155190"/>
                </a:cubicBezTo>
                <a:cubicBezTo>
                  <a:pt x="1387757" y="2158365"/>
                  <a:pt x="1371882" y="2167890"/>
                  <a:pt x="1340132" y="2171065"/>
                </a:cubicBezTo>
                <a:cubicBezTo>
                  <a:pt x="1308382" y="2174240"/>
                  <a:pt x="1293142" y="2171065"/>
                  <a:pt x="1261392" y="2171065"/>
                </a:cubicBezTo>
                <a:cubicBezTo>
                  <a:pt x="1229642" y="2171065"/>
                  <a:pt x="1214402" y="2171065"/>
                  <a:pt x="1182652" y="2171065"/>
                </a:cubicBezTo>
                <a:cubicBezTo>
                  <a:pt x="1150902" y="2171065"/>
                  <a:pt x="1135662" y="2174240"/>
                  <a:pt x="1103912" y="2171065"/>
                </a:cubicBezTo>
                <a:cubicBezTo>
                  <a:pt x="1072162" y="2167890"/>
                  <a:pt x="1056922" y="2161540"/>
                  <a:pt x="1025172" y="2155190"/>
                </a:cubicBezTo>
                <a:cubicBezTo>
                  <a:pt x="993422" y="2148840"/>
                  <a:pt x="977547" y="2148840"/>
                  <a:pt x="946432" y="2139315"/>
                </a:cubicBezTo>
                <a:cubicBezTo>
                  <a:pt x="915317" y="2129790"/>
                  <a:pt x="899442" y="2127250"/>
                  <a:pt x="868327" y="2108200"/>
                </a:cubicBezTo>
                <a:cubicBezTo>
                  <a:pt x="837212" y="2089150"/>
                  <a:pt x="824512" y="2066925"/>
                  <a:pt x="789587" y="2044700"/>
                </a:cubicBezTo>
                <a:cubicBezTo>
                  <a:pt x="754662" y="2022475"/>
                  <a:pt x="729897" y="2023110"/>
                  <a:pt x="694972" y="1997710"/>
                </a:cubicBezTo>
                <a:cubicBezTo>
                  <a:pt x="660047" y="1972310"/>
                  <a:pt x="644807" y="1953260"/>
                  <a:pt x="616232" y="1918970"/>
                </a:cubicBezTo>
                <a:cubicBezTo>
                  <a:pt x="587657" y="1884680"/>
                  <a:pt x="578767" y="1859280"/>
                  <a:pt x="553367" y="1824990"/>
                </a:cubicBezTo>
                <a:cubicBezTo>
                  <a:pt x="527967" y="1790700"/>
                  <a:pt x="509552" y="1781175"/>
                  <a:pt x="490502" y="1746250"/>
                </a:cubicBezTo>
                <a:cubicBezTo>
                  <a:pt x="471452" y="1711325"/>
                  <a:pt x="465102" y="1686560"/>
                  <a:pt x="458752" y="1651635"/>
                </a:cubicBezTo>
                <a:cubicBezTo>
                  <a:pt x="452402" y="1616710"/>
                  <a:pt x="458752" y="1604645"/>
                  <a:pt x="458752" y="1572895"/>
                </a:cubicBezTo>
                <a:cubicBezTo>
                  <a:pt x="458752" y="1541145"/>
                  <a:pt x="458752" y="1528445"/>
                  <a:pt x="458752" y="1494155"/>
                </a:cubicBezTo>
                <a:cubicBezTo>
                  <a:pt x="458752" y="1459865"/>
                  <a:pt x="458752" y="1434465"/>
                  <a:pt x="458752" y="1400175"/>
                </a:cubicBezTo>
                <a:cubicBezTo>
                  <a:pt x="458752" y="1365885"/>
                  <a:pt x="458752" y="1353185"/>
                  <a:pt x="458752" y="1321435"/>
                </a:cubicBezTo>
                <a:cubicBezTo>
                  <a:pt x="458752" y="1289685"/>
                  <a:pt x="458752" y="1277620"/>
                  <a:pt x="458752" y="1242695"/>
                </a:cubicBezTo>
                <a:cubicBezTo>
                  <a:pt x="458752" y="1207770"/>
                  <a:pt x="474627" y="1185545"/>
                  <a:pt x="458752" y="1148080"/>
                </a:cubicBezTo>
                <a:cubicBezTo>
                  <a:pt x="442877" y="1110615"/>
                  <a:pt x="409222" y="1088390"/>
                  <a:pt x="380647" y="1054100"/>
                </a:cubicBezTo>
                <a:cubicBezTo>
                  <a:pt x="352072" y="1019810"/>
                  <a:pt x="339372" y="1007110"/>
                  <a:pt x="317147" y="975360"/>
                </a:cubicBezTo>
                <a:cubicBezTo>
                  <a:pt x="294922" y="943610"/>
                  <a:pt x="289207" y="928370"/>
                  <a:pt x="270157" y="896620"/>
                </a:cubicBezTo>
                <a:cubicBezTo>
                  <a:pt x="251107" y="864870"/>
                  <a:pt x="245392" y="849630"/>
                  <a:pt x="223167" y="817880"/>
                </a:cubicBezTo>
                <a:cubicBezTo>
                  <a:pt x="200942" y="786130"/>
                  <a:pt x="182527" y="770890"/>
                  <a:pt x="160302" y="739140"/>
                </a:cubicBezTo>
                <a:cubicBezTo>
                  <a:pt x="138077" y="707390"/>
                  <a:pt x="131727" y="692150"/>
                  <a:pt x="112677" y="660400"/>
                </a:cubicBezTo>
                <a:cubicBezTo>
                  <a:pt x="93627" y="628650"/>
                  <a:pt x="81562" y="612775"/>
                  <a:pt x="65687" y="581660"/>
                </a:cubicBezTo>
                <a:cubicBezTo>
                  <a:pt x="49812" y="550545"/>
                  <a:pt x="46637" y="534670"/>
                  <a:pt x="33937" y="503555"/>
                </a:cubicBezTo>
                <a:cubicBezTo>
                  <a:pt x="21237" y="472440"/>
                  <a:pt x="9172" y="456565"/>
                  <a:pt x="2822" y="424815"/>
                </a:cubicBezTo>
                <a:cubicBezTo>
                  <a:pt x="-3528" y="393065"/>
                  <a:pt x="2822" y="381000"/>
                  <a:pt x="2822" y="346075"/>
                </a:cubicBezTo>
                <a:cubicBezTo>
                  <a:pt x="2822" y="311150"/>
                  <a:pt x="2822" y="286385"/>
                  <a:pt x="2822" y="251460"/>
                </a:cubicBezTo>
                <a:cubicBezTo>
                  <a:pt x="2822" y="216535"/>
                  <a:pt x="2822" y="207010"/>
                  <a:pt x="2822" y="172720"/>
                </a:cubicBezTo>
                <a:cubicBezTo>
                  <a:pt x="2822" y="138430"/>
                  <a:pt x="2822" y="113030"/>
                  <a:pt x="2822" y="78740"/>
                </a:cubicBezTo>
                <a:cubicBezTo>
                  <a:pt x="2822" y="44450"/>
                  <a:pt x="2822" y="13970"/>
                  <a:pt x="2822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文本框 1"/>
          <p:cNvSpPr txBox="1"/>
          <p:nvPr/>
        </p:nvSpPr>
        <p:spPr>
          <a:xfrm>
            <a:off x="65405" y="912495"/>
            <a:ext cx="91179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（2018•盘锦）在“测定小灯泡电功率”的实验中，小灯泡额定电压为2.5V。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（1）图甲中有一根导线连接错误，请在错误的导线上画“×”，并在图中改正（导线不许交叉）。</a:t>
            </a:r>
          </a:p>
        </p:txBody>
      </p:sp>
      <p:sp>
        <p:nvSpPr>
          <p:cNvPr id="62" name="线形标注 1 61"/>
          <p:cNvSpPr/>
          <p:nvPr/>
        </p:nvSpPr>
        <p:spPr>
          <a:xfrm>
            <a:off x="65405" y="2540000"/>
            <a:ext cx="4276090" cy="1863725"/>
          </a:xfrm>
          <a:prstGeom prst="borderCallout1">
            <a:avLst>
              <a:gd name="adj1" fmla="val 26916"/>
              <a:gd name="adj2" fmla="val 104247"/>
              <a:gd name="adj3" fmla="val 1538"/>
              <a:gd name="adj4" fmla="val 100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由图甲知，电压表串联在了电路中，应将其与灯泡并联，将滑动变阻器与灯泡串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515" y="480695"/>
            <a:ext cx="87960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（2）正确连接电路后，闭合开关，移动滑动变阻器的滑片，发现小灯泡始终不亮。两电表无示数。为判断故障、将电压表与滑动变阻器并联，电压表有示数，则电路发生故障的原因是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（3）排除故障后闭合开关，移动滑动变阻器的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滑片P到某一点，电压表示数如图所示为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V。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25" y="1591351"/>
            <a:ext cx="2254250" cy="18582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228" y="1534927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滑动变阻器断路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98833" y="2325152"/>
            <a:ext cx="56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029450" y="2576830"/>
            <a:ext cx="1348740" cy="64516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3600" b="1"/>
          </a:p>
        </p:txBody>
      </p:sp>
      <p:sp>
        <p:nvSpPr>
          <p:cNvPr id="17" name="文本框 16"/>
          <p:cNvSpPr txBox="1"/>
          <p:nvPr/>
        </p:nvSpPr>
        <p:spPr>
          <a:xfrm>
            <a:off x="6852285" y="3357880"/>
            <a:ext cx="1750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电压表使用0-3V量程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1440" y="2802255"/>
            <a:ext cx="66998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4）根据实验记录绘制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图象如图所示，根据图象信息，计算小灯泡的额定功率是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W。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0513" y="3654593"/>
            <a:ext cx="6561772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=2.5V时灯泡正常发光，由图象知此时灯泡中的电流</a:t>
            </a:r>
            <a:r>
              <a:rPr lang="zh-CN" altLang="en-US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=0.2A，所以灯泡的额定功率：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=2.5V×0.2A=0.5W。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71724" y="3135713"/>
            <a:ext cx="60102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0.5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960" y="3301988"/>
            <a:ext cx="2203688" cy="156606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8037830" y="4047490"/>
            <a:ext cx="75565" cy="75565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 bldLvl="0" animBg="1"/>
      <p:bldP spid="16" grpId="1" animBg="1"/>
      <p:bldP spid="17" grpId="0" bldLvl="0"/>
      <p:bldP spid="17" grpId="1" bldLvl="0"/>
      <p:bldP spid="20" grpId="0" bldLvl="0"/>
      <p:bldP spid="21" grpId="0" bldLvl="0"/>
      <p:bldP spid="2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508" y="1460412"/>
            <a:ext cx="2781446" cy="24036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296" y="519086"/>
            <a:ext cx="890016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（5）完成上述实验后，小敏设计了如图所示的电路，测出了额定电流为</a:t>
            </a:r>
            <a:r>
              <a:rPr lang="zh-CN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的小灯泡的额定功率。实验方案如下：（电源电压不变，滑动变阻器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的最大阻值为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①按电路图连接电路。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②闭合开关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，移动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滑片，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使电流表的示数为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灯泡正常发光。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③先断开所有开关，再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闭合开关 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滑片位置不动，移动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滑片，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使电流表的示数为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00263" y="2539715"/>
            <a:ext cx="51339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endParaRPr lang="en-US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9789" y="3529933"/>
            <a:ext cx="51339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en-US" sz="2400" b="1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5173186" y="3145222"/>
            <a:ext cx="3695700" cy="1943100"/>
          </a:xfrm>
          <a:prstGeom prst="cloudCallout">
            <a:avLst>
              <a:gd name="adj1" fmla="val -125463"/>
              <a:gd name="adj2" fmla="val 36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目的使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与灯泡在电路中的效果相同，即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246" y="538771"/>
            <a:ext cx="8900160" cy="208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④保持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滑片位置不动，将另一个滑动变阻器滑片移到最左端，电流表的示数为</a:t>
            </a:r>
            <a:r>
              <a:rPr lang="zh-CN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，再将此滑动变阻器的滑片移到最右端，电流表的示数为</a:t>
            </a:r>
            <a:r>
              <a:rPr lang="zh-CN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0" fontAlgn="auto">
              <a:lnSpc>
                <a:spcPts val="388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⑤小灯泡额定功率的表达式为</a:t>
            </a:r>
            <a:r>
              <a:rPr lang="zh-CN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44848" y="2054860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（用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3169" y="563695"/>
            <a:ext cx="51339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en-US" sz="2400" b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4700270" y="1716379"/>
          <a:ext cx="1061085" cy="798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1085"/>
              </a:tblGrid>
              <a:tr h="4260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lang="en-US" altLang="zh-CN" sz="2400" b="0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5260" y="2515235"/>
            <a:ext cx="643890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滑片位置不动，将另一个滑动变阻器（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）滑片移到最左端，电流表的示数为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，再将此滑动变阻器（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）的滑片移到最右端，电流表的示数为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。由串联电路特点和欧姆定律可得：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），解得</a:t>
            </a:r>
            <a:r>
              <a:rPr lang="zh-CN" altLang="en-US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0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灯泡额定功率为</a:t>
            </a:r>
            <a:r>
              <a:rPr 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额</a:t>
            </a:r>
            <a:r>
              <a:rPr 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额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404919" y="4295853"/>
          <a:ext cx="663296" cy="745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3296"/>
              </a:tblGrid>
              <a:tr h="347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82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extLst>
              <p:ext uri="{D42A27DB-BD31-4B8C-83A1-F6EECF244321}">
                <p14:modId xmlns:p14="http://schemas.microsoft.com/office/powerpoint/2010/main" val="2572177001"/>
              </p:ext>
            </p:extLst>
          </p:nvPr>
        </p:nvGraphicFramePr>
        <p:xfrm>
          <a:off x="5737633" y="4240781"/>
          <a:ext cx="924723" cy="745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4723"/>
              </a:tblGrid>
              <a:tr h="359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lang="en-US" altLang="zh-CN" sz="2400" b="0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7143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624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b="0" i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baseline="-25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7143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356" y="2697531"/>
            <a:ext cx="2356104" cy="203606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25" y="845820"/>
            <a:ext cx="543814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（2019•河南）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究小灯泡在不同电压下工作时的电功率是否相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实验中，实验室提供了如下器材：电源电压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恒为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8V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，滑动变阻器规格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20Ω 2A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小灯泡的额定电压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=2.5V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，额定功率小于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1.2W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，两个阻值分别为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10Ω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20Ω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的定值电阻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可供选择。</a:t>
            </a:r>
          </a:p>
          <a:p>
            <a:pPr indent="0"/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）为使小灯泡两端电压有一较大的调节范围，小聪设计了如图甲所示的电路，请用笔画线代替导线，完成图乙中实物电路的连接。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2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345" y="502903"/>
            <a:ext cx="1543050" cy="1552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065" y="2019158"/>
            <a:ext cx="3249237" cy="2860742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 rot="20926222">
            <a:off x="7048500" y="2540531"/>
            <a:ext cx="1255848" cy="510370"/>
          </a:xfrm>
          <a:custGeom>
            <a:avLst/>
            <a:gdLst>
              <a:gd name="connisteX0" fmla="*/ 1068775 w 1070899"/>
              <a:gd name="connsiteY0" fmla="*/ 30480 h 489091"/>
              <a:gd name="connisteX1" fmla="*/ 1068775 w 1070899"/>
              <a:gd name="connsiteY1" fmla="*/ 106680 h 489091"/>
              <a:gd name="connisteX2" fmla="*/ 1045915 w 1070899"/>
              <a:gd name="connsiteY2" fmla="*/ 175260 h 489091"/>
              <a:gd name="connisteX3" fmla="*/ 1023055 w 1070899"/>
              <a:gd name="connsiteY3" fmla="*/ 251460 h 489091"/>
              <a:gd name="connisteX4" fmla="*/ 984955 w 1070899"/>
              <a:gd name="connsiteY4" fmla="*/ 320040 h 489091"/>
              <a:gd name="connisteX5" fmla="*/ 908755 w 1070899"/>
              <a:gd name="connsiteY5" fmla="*/ 396240 h 489091"/>
              <a:gd name="connisteX6" fmla="*/ 840175 w 1070899"/>
              <a:gd name="connsiteY6" fmla="*/ 449580 h 489091"/>
              <a:gd name="connisteX7" fmla="*/ 771595 w 1070899"/>
              <a:gd name="connsiteY7" fmla="*/ 472440 h 489091"/>
              <a:gd name="connisteX8" fmla="*/ 703015 w 1070899"/>
              <a:gd name="connsiteY8" fmla="*/ 487680 h 489091"/>
              <a:gd name="connisteX9" fmla="*/ 626815 w 1070899"/>
              <a:gd name="connsiteY9" fmla="*/ 487680 h 489091"/>
              <a:gd name="connisteX10" fmla="*/ 550615 w 1070899"/>
              <a:gd name="connsiteY10" fmla="*/ 487680 h 489091"/>
              <a:gd name="connisteX11" fmla="*/ 482035 w 1070899"/>
              <a:gd name="connsiteY11" fmla="*/ 480060 h 489091"/>
              <a:gd name="connisteX12" fmla="*/ 405835 w 1070899"/>
              <a:gd name="connsiteY12" fmla="*/ 464820 h 489091"/>
              <a:gd name="connisteX13" fmla="*/ 337255 w 1070899"/>
              <a:gd name="connsiteY13" fmla="*/ 457200 h 489091"/>
              <a:gd name="connisteX14" fmla="*/ 268675 w 1070899"/>
              <a:gd name="connsiteY14" fmla="*/ 434340 h 489091"/>
              <a:gd name="connisteX15" fmla="*/ 200095 w 1070899"/>
              <a:gd name="connsiteY15" fmla="*/ 411480 h 489091"/>
              <a:gd name="connisteX16" fmla="*/ 131515 w 1070899"/>
              <a:gd name="connsiteY16" fmla="*/ 396240 h 489091"/>
              <a:gd name="connisteX17" fmla="*/ 62935 w 1070899"/>
              <a:gd name="connsiteY17" fmla="*/ 342900 h 489091"/>
              <a:gd name="connisteX18" fmla="*/ 24835 w 1070899"/>
              <a:gd name="connsiteY18" fmla="*/ 274320 h 489091"/>
              <a:gd name="connisteX19" fmla="*/ 1975 w 1070899"/>
              <a:gd name="connsiteY19" fmla="*/ 205740 h 489091"/>
              <a:gd name="connisteX20" fmla="*/ 1975 w 1070899"/>
              <a:gd name="connsiteY20" fmla="*/ 137160 h 489091"/>
              <a:gd name="connisteX21" fmla="*/ 1975 w 1070899"/>
              <a:gd name="connsiteY21" fmla="*/ 68580 h 489091"/>
              <a:gd name="connisteX22" fmla="*/ 1975 w 1070899"/>
              <a:gd name="connsiteY22" fmla="*/ 0 h 48909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</a:cxnLst>
            <a:rect l="l" t="t" r="r" b="b"/>
            <a:pathLst>
              <a:path w="1070900" h="489091">
                <a:moveTo>
                  <a:pt x="1068776" y="30480"/>
                </a:moveTo>
                <a:cubicBezTo>
                  <a:pt x="1069411" y="44450"/>
                  <a:pt x="1073221" y="77470"/>
                  <a:pt x="1068776" y="106680"/>
                </a:cubicBezTo>
                <a:cubicBezTo>
                  <a:pt x="1064331" y="135890"/>
                  <a:pt x="1054806" y="146050"/>
                  <a:pt x="1045916" y="175260"/>
                </a:cubicBezTo>
                <a:cubicBezTo>
                  <a:pt x="1037026" y="204470"/>
                  <a:pt x="1035121" y="222250"/>
                  <a:pt x="1023056" y="251460"/>
                </a:cubicBezTo>
                <a:cubicBezTo>
                  <a:pt x="1010991" y="280670"/>
                  <a:pt x="1007816" y="290830"/>
                  <a:pt x="984956" y="320040"/>
                </a:cubicBezTo>
                <a:cubicBezTo>
                  <a:pt x="962096" y="349250"/>
                  <a:pt x="937966" y="370205"/>
                  <a:pt x="908756" y="396240"/>
                </a:cubicBezTo>
                <a:cubicBezTo>
                  <a:pt x="879546" y="422275"/>
                  <a:pt x="867481" y="434340"/>
                  <a:pt x="840176" y="449580"/>
                </a:cubicBezTo>
                <a:cubicBezTo>
                  <a:pt x="812871" y="464820"/>
                  <a:pt x="798901" y="464820"/>
                  <a:pt x="771596" y="472440"/>
                </a:cubicBezTo>
                <a:cubicBezTo>
                  <a:pt x="744291" y="480060"/>
                  <a:pt x="732226" y="484505"/>
                  <a:pt x="703016" y="487680"/>
                </a:cubicBezTo>
                <a:cubicBezTo>
                  <a:pt x="673806" y="490855"/>
                  <a:pt x="657296" y="487680"/>
                  <a:pt x="626816" y="487680"/>
                </a:cubicBezTo>
                <a:cubicBezTo>
                  <a:pt x="596336" y="487680"/>
                  <a:pt x="579826" y="488950"/>
                  <a:pt x="550616" y="487680"/>
                </a:cubicBezTo>
                <a:cubicBezTo>
                  <a:pt x="521406" y="486410"/>
                  <a:pt x="511246" y="484505"/>
                  <a:pt x="482036" y="480060"/>
                </a:cubicBezTo>
                <a:cubicBezTo>
                  <a:pt x="452826" y="475615"/>
                  <a:pt x="435046" y="469265"/>
                  <a:pt x="405836" y="464820"/>
                </a:cubicBezTo>
                <a:cubicBezTo>
                  <a:pt x="376626" y="460375"/>
                  <a:pt x="364561" y="463550"/>
                  <a:pt x="337256" y="457200"/>
                </a:cubicBezTo>
                <a:cubicBezTo>
                  <a:pt x="309951" y="450850"/>
                  <a:pt x="295981" y="443230"/>
                  <a:pt x="268676" y="434340"/>
                </a:cubicBezTo>
                <a:cubicBezTo>
                  <a:pt x="241371" y="425450"/>
                  <a:pt x="227401" y="419100"/>
                  <a:pt x="200096" y="411480"/>
                </a:cubicBezTo>
                <a:cubicBezTo>
                  <a:pt x="172791" y="403860"/>
                  <a:pt x="158821" y="410210"/>
                  <a:pt x="131516" y="396240"/>
                </a:cubicBezTo>
                <a:cubicBezTo>
                  <a:pt x="104211" y="382270"/>
                  <a:pt x="84526" y="367030"/>
                  <a:pt x="62936" y="342900"/>
                </a:cubicBezTo>
                <a:cubicBezTo>
                  <a:pt x="41346" y="318770"/>
                  <a:pt x="36901" y="301625"/>
                  <a:pt x="24836" y="274320"/>
                </a:cubicBezTo>
                <a:cubicBezTo>
                  <a:pt x="12771" y="247015"/>
                  <a:pt x="6421" y="233045"/>
                  <a:pt x="1976" y="205740"/>
                </a:cubicBezTo>
                <a:cubicBezTo>
                  <a:pt x="-2469" y="178435"/>
                  <a:pt x="1976" y="164465"/>
                  <a:pt x="1976" y="137160"/>
                </a:cubicBezTo>
                <a:cubicBezTo>
                  <a:pt x="1976" y="109855"/>
                  <a:pt x="1976" y="95885"/>
                  <a:pt x="1976" y="68580"/>
                </a:cubicBezTo>
                <a:cubicBezTo>
                  <a:pt x="1976" y="41275"/>
                  <a:pt x="1976" y="12065"/>
                  <a:pt x="1976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0940000">
            <a:off x="5883275" y="4046220"/>
            <a:ext cx="1085850" cy="541655"/>
          </a:xfrm>
          <a:custGeom>
            <a:avLst/>
            <a:gdLst>
              <a:gd name="connisteX0" fmla="*/ 1068775 w 1070899"/>
              <a:gd name="connsiteY0" fmla="*/ 30480 h 489091"/>
              <a:gd name="connisteX1" fmla="*/ 1068775 w 1070899"/>
              <a:gd name="connsiteY1" fmla="*/ 106680 h 489091"/>
              <a:gd name="connisteX2" fmla="*/ 1045915 w 1070899"/>
              <a:gd name="connsiteY2" fmla="*/ 175260 h 489091"/>
              <a:gd name="connisteX3" fmla="*/ 1023055 w 1070899"/>
              <a:gd name="connsiteY3" fmla="*/ 251460 h 489091"/>
              <a:gd name="connisteX4" fmla="*/ 984955 w 1070899"/>
              <a:gd name="connsiteY4" fmla="*/ 320040 h 489091"/>
              <a:gd name="connisteX5" fmla="*/ 908755 w 1070899"/>
              <a:gd name="connsiteY5" fmla="*/ 396240 h 489091"/>
              <a:gd name="connisteX6" fmla="*/ 840175 w 1070899"/>
              <a:gd name="connsiteY6" fmla="*/ 449580 h 489091"/>
              <a:gd name="connisteX7" fmla="*/ 771595 w 1070899"/>
              <a:gd name="connsiteY7" fmla="*/ 472440 h 489091"/>
              <a:gd name="connisteX8" fmla="*/ 703015 w 1070899"/>
              <a:gd name="connsiteY8" fmla="*/ 487680 h 489091"/>
              <a:gd name="connisteX9" fmla="*/ 626815 w 1070899"/>
              <a:gd name="connsiteY9" fmla="*/ 487680 h 489091"/>
              <a:gd name="connisteX10" fmla="*/ 550615 w 1070899"/>
              <a:gd name="connsiteY10" fmla="*/ 487680 h 489091"/>
              <a:gd name="connisteX11" fmla="*/ 482035 w 1070899"/>
              <a:gd name="connsiteY11" fmla="*/ 480060 h 489091"/>
              <a:gd name="connisteX12" fmla="*/ 405835 w 1070899"/>
              <a:gd name="connsiteY12" fmla="*/ 464820 h 489091"/>
              <a:gd name="connisteX13" fmla="*/ 337255 w 1070899"/>
              <a:gd name="connsiteY13" fmla="*/ 457200 h 489091"/>
              <a:gd name="connisteX14" fmla="*/ 268675 w 1070899"/>
              <a:gd name="connsiteY14" fmla="*/ 434340 h 489091"/>
              <a:gd name="connisteX15" fmla="*/ 200095 w 1070899"/>
              <a:gd name="connsiteY15" fmla="*/ 411480 h 489091"/>
              <a:gd name="connisteX16" fmla="*/ 131515 w 1070899"/>
              <a:gd name="connsiteY16" fmla="*/ 396240 h 489091"/>
              <a:gd name="connisteX17" fmla="*/ 62935 w 1070899"/>
              <a:gd name="connsiteY17" fmla="*/ 342900 h 489091"/>
              <a:gd name="connisteX18" fmla="*/ 24835 w 1070899"/>
              <a:gd name="connsiteY18" fmla="*/ 274320 h 489091"/>
              <a:gd name="connisteX19" fmla="*/ 1975 w 1070899"/>
              <a:gd name="connsiteY19" fmla="*/ 205740 h 489091"/>
              <a:gd name="connisteX20" fmla="*/ 1975 w 1070899"/>
              <a:gd name="connsiteY20" fmla="*/ 137160 h 489091"/>
              <a:gd name="connisteX21" fmla="*/ 1975 w 1070899"/>
              <a:gd name="connsiteY21" fmla="*/ 68580 h 489091"/>
              <a:gd name="connisteX22" fmla="*/ 1975 w 1070899"/>
              <a:gd name="connsiteY22" fmla="*/ 0 h 48909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</a:cxnLst>
            <a:rect l="l" t="t" r="r" b="b"/>
            <a:pathLst>
              <a:path w="1070900" h="489091">
                <a:moveTo>
                  <a:pt x="1068776" y="30480"/>
                </a:moveTo>
                <a:cubicBezTo>
                  <a:pt x="1069411" y="44450"/>
                  <a:pt x="1073221" y="77470"/>
                  <a:pt x="1068776" y="106680"/>
                </a:cubicBezTo>
                <a:cubicBezTo>
                  <a:pt x="1064331" y="135890"/>
                  <a:pt x="1054806" y="146050"/>
                  <a:pt x="1045916" y="175260"/>
                </a:cubicBezTo>
                <a:cubicBezTo>
                  <a:pt x="1037026" y="204470"/>
                  <a:pt x="1035121" y="222250"/>
                  <a:pt x="1023056" y="251460"/>
                </a:cubicBezTo>
                <a:cubicBezTo>
                  <a:pt x="1010991" y="280670"/>
                  <a:pt x="1007816" y="290830"/>
                  <a:pt x="984956" y="320040"/>
                </a:cubicBezTo>
                <a:cubicBezTo>
                  <a:pt x="962096" y="349250"/>
                  <a:pt x="937966" y="370205"/>
                  <a:pt x="908756" y="396240"/>
                </a:cubicBezTo>
                <a:cubicBezTo>
                  <a:pt x="879546" y="422275"/>
                  <a:pt x="867481" y="434340"/>
                  <a:pt x="840176" y="449580"/>
                </a:cubicBezTo>
                <a:cubicBezTo>
                  <a:pt x="812871" y="464820"/>
                  <a:pt x="798901" y="464820"/>
                  <a:pt x="771596" y="472440"/>
                </a:cubicBezTo>
                <a:cubicBezTo>
                  <a:pt x="744291" y="480060"/>
                  <a:pt x="732226" y="484505"/>
                  <a:pt x="703016" y="487680"/>
                </a:cubicBezTo>
                <a:cubicBezTo>
                  <a:pt x="673806" y="490855"/>
                  <a:pt x="657296" y="487680"/>
                  <a:pt x="626816" y="487680"/>
                </a:cubicBezTo>
                <a:cubicBezTo>
                  <a:pt x="596336" y="487680"/>
                  <a:pt x="579826" y="488950"/>
                  <a:pt x="550616" y="487680"/>
                </a:cubicBezTo>
                <a:cubicBezTo>
                  <a:pt x="521406" y="486410"/>
                  <a:pt x="511246" y="484505"/>
                  <a:pt x="482036" y="480060"/>
                </a:cubicBezTo>
                <a:cubicBezTo>
                  <a:pt x="452826" y="475615"/>
                  <a:pt x="435046" y="469265"/>
                  <a:pt x="405836" y="464820"/>
                </a:cubicBezTo>
                <a:cubicBezTo>
                  <a:pt x="376626" y="460375"/>
                  <a:pt x="364561" y="463550"/>
                  <a:pt x="337256" y="457200"/>
                </a:cubicBezTo>
                <a:cubicBezTo>
                  <a:pt x="309951" y="450850"/>
                  <a:pt x="295981" y="443230"/>
                  <a:pt x="268676" y="434340"/>
                </a:cubicBezTo>
                <a:cubicBezTo>
                  <a:pt x="241371" y="425450"/>
                  <a:pt x="227401" y="419100"/>
                  <a:pt x="200096" y="411480"/>
                </a:cubicBezTo>
                <a:cubicBezTo>
                  <a:pt x="172791" y="403860"/>
                  <a:pt x="158821" y="410210"/>
                  <a:pt x="131516" y="396240"/>
                </a:cubicBezTo>
                <a:cubicBezTo>
                  <a:pt x="104211" y="382270"/>
                  <a:pt x="84526" y="367030"/>
                  <a:pt x="62936" y="342900"/>
                </a:cubicBezTo>
                <a:cubicBezTo>
                  <a:pt x="41346" y="318770"/>
                  <a:pt x="36901" y="301625"/>
                  <a:pt x="24836" y="274320"/>
                </a:cubicBezTo>
                <a:cubicBezTo>
                  <a:pt x="12771" y="247015"/>
                  <a:pt x="6421" y="233045"/>
                  <a:pt x="1976" y="205740"/>
                </a:cubicBezTo>
                <a:cubicBezTo>
                  <a:pt x="-2469" y="178435"/>
                  <a:pt x="1976" y="164465"/>
                  <a:pt x="1976" y="137160"/>
                </a:cubicBezTo>
                <a:cubicBezTo>
                  <a:pt x="1976" y="109855"/>
                  <a:pt x="1976" y="95885"/>
                  <a:pt x="1976" y="68580"/>
                </a:cubicBezTo>
                <a:cubicBezTo>
                  <a:pt x="1976" y="41275"/>
                  <a:pt x="1976" y="12065"/>
                  <a:pt x="1976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452" y="1317125"/>
            <a:ext cx="1901887" cy="2088806"/>
          </a:xfrm>
          <a:prstGeom prst="rect">
            <a:avLst/>
          </a:prstGeom>
        </p:spPr>
      </p:pic>
      <p:graphicFrame>
        <p:nvGraphicFramePr>
          <p:cNvPr id="14" name="表格 13"/>
          <p:cNvGraphicFramePr/>
          <p:nvPr/>
        </p:nvGraphicFramePr>
        <p:xfrm>
          <a:off x="309880" y="1410335"/>
          <a:ext cx="5948045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9590"/>
                <a:gridCol w="657225"/>
                <a:gridCol w="852805"/>
                <a:gridCol w="925830"/>
                <a:gridCol w="840740"/>
                <a:gridCol w="871855"/>
              </a:tblGrid>
              <a:tr h="6438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8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实验次数</a:t>
                      </a:r>
                    </a:p>
                    <a:p>
                      <a:pPr indent="0" algn="l">
                        <a:buNone/>
                      </a:pPr>
                      <a:r>
                        <a:rPr lang="en-US" sz="18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物理量</a:t>
                      </a:r>
                      <a:endParaRPr lang="en-US" altLang="en-US" sz="18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电压/V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电流/A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电功率/W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00" b="1">
                          <a:solidFill>
                            <a:srgbClr val="333333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200" b="1">
                        <a:solidFill>
                          <a:srgbClr val="333333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309880" y="1410335"/>
            <a:ext cx="1802765" cy="64071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610100" y="2477135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0.42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55230" y="81026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1.05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865" y="3345815"/>
            <a:ext cx="8827770" cy="1491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ts val="3640"/>
              </a:lnSpc>
              <a:buClrTx/>
              <a:buSzTx/>
              <a:buFontTx/>
            </a:pPr>
            <a:r>
              <a:rPr lang="en-US" altLang="zh-CN" sz="22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（3）分析表中数据可得出结论：小灯泡工作时，消耗的电功率随电压的增大而________。根据数据还可判断出，小聪在实验中选用的是</a:t>
            </a:r>
            <a:r>
              <a:rPr lang="en-US" altLang="zh-CN" sz="22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altLang="zh-CN" sz="22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2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</a:p>
          <a:p>
            <a:pPr algn="l" fontAlgn="auto">
              <a:lnSpc>
                <a:spcPts val="3640"/>
              </a:lnSpc>
              <a:buClrTx/>
              <a:buSzTx/>
              <a:buFontTx/>
            </a:pPr>
            <a:r>
              <a:rPr lang="en-US" altLang="zh-CN" sz="22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______Ω的定值电阻。</a:t>
            </a:r>
            <a:endParaRPr lang="en-US" altLang="zh-CN" sz="22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548" y="526415"/>
            <a:ext cx="901890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algn="l" eaLnBrk="1"/>
            <a:r>
              <a:rPr lang="en-US" altLang="zh-CN" sz="2200" b="1" kern="12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（2）正确连接电路后，进行实验，记录的数据如表所示。当电压表示数为2.5V时，电流表示数如图丙所示，小灯泡的额定功率为_______W。</a:t>
            </a:r>
            <a:endParaRPr lang="en-US" altLang="zh-CN" sz="2200" b="1" kern="1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81455" y="386143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增大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9880" y="432181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12645" y="288544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0.24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28925" y="288544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0.48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07765" y="288544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0.76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70525" y="288544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1.32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10100" y="288544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1.05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5343525" y="2051050"/>
            <a:ext cx="2619375" cy="52768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689475" y="2051050"/>
            <a:ext cx="654050" cy="92202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cxnSp>
        <p:nvCxnSpPr>
          <p:cNvPr id="32" name="直接箭头连接符 31"/>
          <p:cNvCxnSpPr/>
          <p:nvPr/>
        </p:nvCxnSpPr>
        <p:spPr>
          <a:xfrm flipV="1">
            <a:off x="5316855" y="1178560"/>
            <a:ext cx="2446020" cy="854075"/>
          </a:xfrm>
          <a:prstGeom prst="straightConnector1">
            <a:avLst/>
          </a:prstGeom>
          <a:ln w="28575" cmpd="sng">
            <a:solidFill>
              <a:srgbClr val="0000F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标注 32"/>
          <p:cNvSpPr/>
          <p:nvPr/>
        </p:nvSpPr>
        <p:spPr>
          <a:xfrm>
            <a:off x="3086100" y="4394835"/>
            <a:ext cx="5895340" cy="589915"/>
          </a:xfrm>
          <a:prstGeom prst="wedgeRectCallout">
            <a:avLst>
              <a:gd name="adj1" fmla="val 1540"/>
              <a:gd name="adj2" fmla="val -316846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电路中最小电阻</a:t>
            </a:r>
          </a:p>
        </p:txBody>
      </p:sp>
      <p:graphicFrame>
        <p:nvGraphicFramePr>
          <p:cNvPr id="34" name="对象 33">
            <a:hlinkClick r:id="" action="ppaction://ole?verb=0"/>
          </p:cNvPr>
          <p:cNvGraphicFramePr>
            <a:graphicFrameLocks/>
          </p:cNvGraphicFramePr>
          <p:nvPr/>
        </p:nvGraphicFramePr>
        <p:xfrm>
          <a:off x="5470525" y="4321810"/>
          <a:ext cx="3180080" cy="76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4" imgW="1841400" imgH="444240" progId="">
                  <p:embed/>
                </p:oleObj>
              </mc:Choice>
              <mc:Fallback>
                <p:oleObj r:id="rId4" imgW="1841400" imgH="444240" progId="">
                  <p:embed/>
                  <p:pic>
                    <p:nvPicPr>
                      <p:cNvPr id="0" name="Picture 1" descr="image1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0525" y="4321810"/>
                        <a:ext cx="3180080" cy="7677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80675" t="27130" r="-77" b="22102"/>
          <a:stretch>
            <a:fillRect/>
          </a:stretch>
        </p:blipFill>
        <p:spPr>
          <a:xfrm>
            <a:off x="6829425" y="1664335"/>
            <a:ext cx="2314575" cy="1728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1765" y="465455"/>
            <a:ext cx="8840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）完成实验后，爱动脑筋的小聪又想出一种测量小灯泡额定功率的方法，设计了如图所示的电路，所用电压表量程为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“0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15V”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，请将以下实验步骤补充完整。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75" y="1664335"/>
            <a:ext cx="752559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检查电路无误后，闭合开关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，将开关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拨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调节滑动变阻器滑片直至电压表示数为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</a:p>
          <a:p>
            <a:pPr indent="0"/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滑片不动，再将开关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，拨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读出电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</a:t>
            </a:r>
            <a:endParaRPr lang="en-US" altLang="zh-CN" sz="2400" b="1" dirty="0" smtClean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/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数为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小灯泡的额定功率：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                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（用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表示）                        </a:t>
            </a:r>
            <a:r>
              <a:rPr lang="en-US" alt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_______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10" y="3218815"/>
            <a:ext cx="89376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/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若步骤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中，在将开关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拨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，不小心将滑片向右移动了少许，其他操作正确，则测出的小灯泡额定功率比真实值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偏大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“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偏小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60695" y="2047240"/>
            <a:ext cx="56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5.5</a:t>
            </a:r>
            <a:endParaRPr lang="en-US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374640" y="1264920"/>
            <a:ext cx="3514725" cy="399415"/>
          </a:xfrm>
          <a:prstGeom prst="wedgeRoundRectCallout">
            <a:avLst>
              <a:gd name="adj1" fmla="val 7920"/>
              <a:gd name="adj2" fmla="val 79729"/>
              <a:gd name="adj3" fmla="val 16667"/>
            </a:avLst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灯泡的额定电压为</a:t>
            </a:r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2.5V</a:t>
            </a:r>
          </a:p>
        </p:txBody>
      </p:sp>
      <p:graphicFrame>
        <p:nvGraphicFramePr>
          <p:cNvPr id="13" name="对象 12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3670277"/>
              </p:ext>
            </p:extLst>
          </p:nvPr>
        </p:nvGraphicFramePr>
        <p:xfrm>
          <a:off x="5662272" y="2700943"/>
          <a:ext cx="763398" cy="75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0" name="Equation" r:id="rId4" imgW="914400" imgH="685800" progId="Equation.DSMT4">
                  <p:embed/>
                </p:oleObj>
              </mc:Choice>
              <mc:Fallback>
                <p:oleObj name="Equation" r:id="rId4" imgW="914400" imgH="685800" progId="Equation.DSMT4">
                  <p:embed/>
                  <p:pic>
                    <p:nvPicPr>
                      <p:cNvPr id="0" name="Picture 1" descr="image17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2272" y="2700943"/>
                        <a:ext cx="763398" cy="7589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800643" y="396109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偏小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7316819" y="3679190"/>
            <a:ext cx="1339786" cy="323850"/>
          </a:xfrm>
          <a:prstGeom prst="wedgeRoundRectCallout">
            <a:avLst>
              <a:gd name="adj1" fmla="val -86666"/>
              <a:gd name="adj2" fmla="val 212549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文本框 16"/>
          <p:cNvSpPr txBox="1"/>
          <p:nvPr/>
        </p:nvSpPr>
        <p:spPr>
          <a:xfrm>
            <a:off x="4284980" y="4463415"/>
            <a:ext cx="46043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滑动变阻器电阻变大，灯泡变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2" grpId="0" animBg="1"/>
      <p:bldP spid="14" grpId="0"/>
      <p:bldP spid="16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293183773,4125616469&amp;fm=214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6715" y="1584590"/>
            <a:ext cx="6039302" cy="314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370760" y="447048"/>
            <a:ext cx="824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泡亮度发生了改变，表明灯泡消耗的电功率变化了，如何测量小灯泡的电功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率呢？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文本框 171010"/>
          <p:cNvSpPr txBox="1"/>
          <p:nvPr/>
        </p:nvSpPr>
        <p:spPr>
          <a:xfrm>
            <a:off x="274795" y="949626"/>
            <a:ext cx="8562975" cy="230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测量额定电压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3.8V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小灯泡的额定功率的实验中，电源电压为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；小灯泡的功率不超过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1.5W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，则关于电压表和电流表的量程选择正确的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0~3V          0~0.6A                     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0~15V        0~0.6A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0~15V        0~3A                        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0~3V         0~3A</a:t>
            </a:r>
          </a:p>
        </p:txBody>
      </p:sp>
      <p:sp>
        <p:nvSpPr>
          <p:cNvPr id="171012" name="文本框 171011"/>
          <p:cNvSpPr txBox="1"/>
          <p:nvPr/>
        </p:nvSpPr>
        <p:spPr>
          <a:xfrm>
            <a:off x="4621469" y="1872597"/>
            <a:ext cx="37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4796" y="3211804"/>
            <a:ext cx="8432006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“测定小灯泡额定功率”的实验中，当手移动变阻器滑片时，眼睛应观察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A．灯泡的发光情况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B．变阻器滑片的位置 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C．电流表的示数                      D．电压表的示数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35846" y="3681335"/>
            <a:ext cx="373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0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1" name="缺角矩形 20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8" name="缺角矩形 3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9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文本框 172033"/>
          <p:cNvSpPr txBox="1"/>
          <p:nvPr/>
        </p:nvSpPr>
        <p:spPr>
          <a:xfrm>
            <a:off x="398145" y="967227"/>
            <a:ext cx="8347710" cy="3743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测量小灯泡（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2.5V 0.5A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）电功率的实验中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）电源应至少选择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节干电池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）要测量小灯泡的额定功率，闭合开关后，正确的操作为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）某次实验时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电压表和电流表的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示数如图所示，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则此时小灯泡的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实际功率为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　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72035" name="图片 1720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308" y="2656488"/>
            <a:ext cx="4634902" cy="212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36" name="文本框 172035"/>
          <p:cNvSpPr txBox="1"/>
          <p:nvPr/>
        </p:nvSpPr>
        <p:spPr>
          <a:xfrm>
            <a:off x="503388" y="2140876"/>
            <a:ext cx="7490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调节滑片使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电压表的示数为</a:t>
            </a:r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2.5V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，记下电流表的示数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2038" name="文本框 172037"/>
          <p:cNvSpPr txBox="1"/>
          <p:nvPr/>
        </p:nvSpPr>
        <p:spPr>
          <a:xfrm>
            <a:off x="2024120" y="4169792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0.51</a:t>
            </a:r>
          </a:p>
        </p:txBody>
      </p:sp>
      <p:sp>
        <p:nvSpPr>
          <p:cNvPr id="172039" name="文本框 172038"/>
          <p:cNvSpPr txBox="1"/>
          <p:nvPr/>
        </p:nvSpPr>
        <p:spPr>
          <a:xfrm>
            <a:off x="3459955" y="1387131"/>
            <a:ext cx="449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8" name="缺角矩形 1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6" grpId="0"/>
      <p:bldP spid="172038" grpId="0"/>
      <p:bldP spid="1720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0" name="图片 1730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012" y="2533917"/>
            <a:ext cx="3540836" cy="24201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47221" y="3618045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7186930" y="3270250"/>
            <a:ext cx="743585" cy="601345"/>
          </a:xfrm>
          <a:custGeom>
            <a:avLst/>
            <a:gdLst>
              <a:gd name="connisteX0" fmla="*/ 1506220 w 1506220"/>
              <a:gd name="connsiteY0" fmla="*/ 0 h 1075690"/>
              <a:gd name="connisteX1" fmla="*/ 1424305 w 1506220"/>
              <a:gd name="connsiteY1" fmla="*/ 61595 h 1075690"/>
              <a:gd name="connisteX2" fmla="*/ 1372870 w 1506220"/>
              <a:gd name="connsiteY2" fmla="*/ 132715 h 1075690"/>
              <a:gd name="connisteX3" fmla="*/ 1332230 w 1506220"/>
              <a:gd name="connsiteY3" fmla="*/ 204470 h 1075690"/>
              <a:gd name="connisteX4" fmla="*/ 1260475 w 1506220"/>
              <a:gd name="connsiteY4" fmla="*/ 297180 h 1075690"/>
              <a:gd name="connisteX5" fmla="*/ 1209040 w 1506220"/>
              <a:gd name="connsiteY5" fmla="*/ 368935 h 1075690"/>
              <a:gd name="connisteX6" fmla="*/ 1167765 w 1506220"/>
              <a:gd name="connsiteY6" fmla="*/ 440055 h 1075690"/>
              <a:gd name="connisteX7" fmla="*/ 1147445 w 1506220"/>
              <a:gd name="connsiteY7" fmla="*/ 511810 h 1075690"/>
              <a:gd name="connisteX8" fmla="*/ 1147445 w 1506220"/>
              <a:gd name="connsiteY8" fmla="*/ 583565 h 1075690"/>
              <a:gd name="connisteX9" fmla="*/ 1065530 w 1506220"/>
              <a:gd name="connsiteY9" fmla="*/ 655320 h 1075690"/>
              <a:gd name="connisteX10" fmla="*/ 993775 w 1506220"/>
              <a:gd name="connsiteY10" fmla="*/ 665480 h 1075690"/>
              <a:gd name="connisteX11" fmla="*/ 911860 w 1506220"/>
              <a:gd name="connsiteY11" fmla="*/ 665480 h 1075690"/>
              <a:gd name="connisteX12" fmla="*/ 840105 w 1506220"/>
              <a:gd name="connsiteY12" fmla="*/ 676275 h 1075690"/>
              <a:gd name="connisteX13" fmla="*/ 768350 w 1506220"/>
              <a:gd name="connsiteY13" fmla="*/ 676275 h 1075690"/>
              <a:gd name="connisteX14" fmla="*/ 696595 w 1506220"/>
              <a:gd name="connsiteY14" fmla="*/ 686435 h 1075690"/>
              <a:gd name="connisteX15" fmla="*/ 624840 w 1506220"/>
              <a:gd name="connsiteY15" fmla="*/ 696595 h 1075690"/>
              <a:gd name="connisteX16" fmla="*/ 553085 w 1506220"/>
              <a:gd name="connsiteY16" fmla="*/ 716915 h 1075690"/>
              <a:gd name="connisteX17" fmla="*/ 481330 w 1506220"/>
              <a:gd name="connsiteY17" fmla="*/ 737235 h 1075690"/>
              <a:gd name="connisteX18" fmla="*/ 409575 w 1506220"/>
              <a:gd name="connsiteY18" fmla="*/ 768350 h 1075690"/>
              <a:gd name="connisteX19" fmla="*/ 337820 w 1506220"/>
              <a:gd name="connsiteY19" fmla="*/ 798830 h 1075690"/>
              <a:gd name="connisteX20" fmla="*/ 266700 w 1506220"/>
              <a:gd name="connsiteY20" fmla="*/ 850265 h 1075690"/>
              <a:gd name="connisteX21" fmla="*/ 194945 w 1506220"/>
              <a:gd name="connsiteY21" fmla="*/ 901700 h 1075690"/>
              <a:gd name="connisteX22" fmla="*/ 123190 w 1506220"/>
              <a:gd name="connsiteY22" fmla="*/ 942340 h 1075690"/>
              <a:gd name="connisteX23" fmla="*/ 71755 w 1506220"/>
              <a:gd name="connsiteY23" fmla="*/ 1014095 h 1075690"/>
              <a:gd name="connisteX24" fmla="*/ 0 w 1506220"/>
              <a:gd name="connsiteY24" fmla="*/ 1075690 h 10756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</a:cxnLst>
            <a:rect l="l" t="t" r="r" b="b"/>
            <a:pathLst>
              <a:path w="1506220" h="1075690">
                <a:moveTo>
                  <a:pt x="1506220" y="0"/>
                </a:moveTo>
                <a:cubicBezTo>
                  <a:pt x="1490980" y="10795"/>
                  <a:pt x="1450975" y="34925"/>
                  <a:pt x="1424305" y="61595"/>
                </a:cubicBezTo>
                <a:cubicBezTo>
                  <a:pt x="1397635" y="88265"/>
                  <a:pt x="1391285" y="104140"/>
                  <a:pt x="1372870" y="132715"/>
                </a:cubicBezTo>
                <a:cubicBezTo>
                  <a:pt x="1354455" y="161290"/>
                  <a:pt x="1354455" y="171450"/>
                  <a:pt x="1332230" y="204470"/>
                </a:cubicBezTo>
                <a:cubicBezTo>
                  <a:pt x="1310005" y="237490"/>
                  <a:pt x="1285240" y="264160"/>
                  <a:pt x="1260475" y="297180"/>
                </a:cubicBezTo>
                <a:cubicBezTo>
                  <a:pt x="1235710" y="330200"/>
                  <a:pt x="1227455" y="340360"/>
                  <a:pt x="1209040" y="368935"/>
                </a:cubicBezTo>
                <a:cubicBezTo>
                  <a:pt x="1190625" y="397510"/>
                  <a:pt x="1179830" y="411480"/>
                  <a:pt x="1167765" y="440055"/>
                </a:cubicBezTo>
                <a:cubicBezTo>
                  <a:pt x="1155700" y="468630"/>
                  <a:pt x="1151255" y="483235"/>
                  <a:pt x="1147445" y="511810"/>
                </a:cubicBezTo>
                <a:cubicBezTo>
                  <a:pt x="1143635" y="540385"/>
                  <a:pt x="1163955" y="554990"/>
                  <a:pt x="1147445" y="583565"/>
                </a:cubicBezTo>
                <a:cubicBezTo>
                  <a:pt x="1130935" y="612140"/>
                  <a:pt x="1096010" y="638810"/>
                  <a:pt x="1065530" y="655320"/>
                </a:cubicBezTo>
                <a:cubicBezTo>
                  <a:pt x="1035050" y="671830"/>
                  <a:pt x="1024255" y="663575"/>
                  <a:pt x="993775" y="665480"/>
                </a:cubicBezTo>
                <a:cubicBezTo>
                  <a:pt x="963295" y="667385"/>
                  <a:pt x="942340" y="663575"/>
                  <a:pt x="911860" y="665480"/>
                </a:cubicBezTo>
                <a:cubicBezTo>
                  <a:pt x="881380" y="667385"/>
                  <a:pt x="868680" y="674370"/>
                  <a:pt x="840105" y="676275"/>
                </a:cubicBezTo>
                <a:cubicBezTo>
                  <a:pt x="811530" y="678180"/>
                  <a:pt x="796925" y="674370"/>
                  <a:pt x="768350" y="676275"/>
                </a:cubicBezTo>
                <a:cubicBezTo>
                  <a:pt x="739775" y="678180"/>
                  <a:pt x="725170" y="682625"/>
                  <a:pt x="696595" y="686435"/>
                </a:cubicBezTo>
                <a:cubicBezTo>
                  <a:pt x="668020" y="690245"/>
                  <a:pt x="653415" y="690245"/>
                  <a:pt x="624840" y="696595"/>
                </a:cubicBezTo>
                <a:cubicBezTo>
                  <a:pt x="596265" y="702945"/>
                  <a:pt x="581660" y="708660"/>
                  <a:pt x="553085" y="716915"/>
                </a:cubicBezTo>
                <a:cubicBezTo>
                  <a:pt x="524510" y="725170"/>
                  <a:pt x="509905" y="727075"/>
                  <a:pt x="481330" y="737235"/>
                </a:cubicBezTo>
                <a:cubicBezTo>
                  <a:pt x="452755" y="747395"/>
                  <a:pt x="438150" y="756285"/>
                  <a:pt x="409575" y="768350"/>
                </a:cubicBezTo>
                <a:cubicBezTo>
                  <a:pt x="381000" y="780415"/>
                  <a:pt x="366395" y="782320"/>
                  <a:pt x="337820" y="798830"/>
                </a:cubicBezTo>
                <a:cubicBezTo>
                  <a:pt x="309245" y="815340"/>
                  <a:pt x="295275" y="829945"/>
                  <a:pt x="266700" y="850265"/>
                </a:cubicBezTo>
                <a:cubicBezTo>
                  <a:pt x="238125" y="870585"/>
                  <a:pt x="223520" y="883285"/>
                  <a:pt x="194945" y="901700"/>
                </a:cubicBezTo>
                <a:cubicBezTo>
                  <a:pt x="166370" y="920115"/>
                  <a:pt x="147955" y="920115"/>
                  <a:pt x="123190" y="942340"/>
                </a:cubicBezTo>
                <a:cubicBezTo>
                  <a:pt x="98425" y="964565"/>
                  <a:pt x="96520" y="987425"/>
                  <a:pt x="71755" y="1014095"/>
                </a:cubicBezTo>
                <a:cubicBezTo>
                  <a:pt x="46990" y="1040765"/>
                  <a:pt x="13335" y="1064895"/>
                  <a:pt x="0" y="107569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3059" name="文本占位符 173058"/>
          <p:cNvSpPr>
            <a:spLocks noGrp="1"/>
          </p:cNvSpPr>
          <p:nvPr>
            <p:ph idx="4294967295"/>
          </p:nvPr>
        </p:nvSpPr>
        <p:spPr>
          <a:xfrm>
            <a:off x="330200" y="925512"/>
            <a:ext cx="8813800" cy="2170112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丽做测量小灯泡电功率的实验（小灯泡标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2.5V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样）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）如图甲所示，小丽所接的实验电路存在连接错误，但只需改动一根导线，即可使电路连接正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确。请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你在应改动的导线上打“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 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并用笔画线代替导线画出正确的接法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425" y="2994659"/>
            <a:ext cx="5050590" cy="168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）电路连接正确后，闭合开关，发现小灯泡不亮，但电压表有示数则故障的原因可能是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088" name="文本框 174087"/>
          <p:cNvSpPr txBox="1"/>
          <p:nvPr/>
        </p:nvSpPr>
        <p:spPr>
          <a:xfrm>
            <a:off x="3358595" y="4187164"/>
            <a:ext cx="172759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灯泡断路</a:t>
            </a:r>
          </a:p>
        </p:txBody>
      </p:sp>
      <p:grpSp>
        <p:nvGrpSpPr>
          <p:cNvPr id="22" name="组合 1"/>
          <p:cNvGrpSpPr>
            <a:grpSpLocks noChangeAspect="1"/>
          </p:cNvGrpSpPr>
          <p:nvPr/>
        </p:nvGrpSpPr>
        <p:grpSpPr bwMode="auto">
          <a:xfrm>
            <a:off x="3216593" y="627275"/>
            <a:ext cx="2411016" cy="450056"/>
            <a:chOff x="3564387" y="597378"/>
            <a:chExt cx="2247990" cy="419195"/>
          </a:xfrm>
        </p:grpSpPr>
        <p:sp>
          <p:nvSpPr>
            <p:cNvPr id="2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182065" y="584412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1740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文本占位符 174081"/>
          <p:cNvSpPr>
            <a:spLocks noGrp="1"/>
          </p:cNvSpPr>
          <p:nvPr>
            <p:ph idx="4294967295"/>
          </p:nvPr>
        </p:nvSpPr>
        <p:spPr>
          <a:xfrm>
            <a:off x="238918" y="929813"/>
            <a:ext cx="8666163" cy="231457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）实验过程中，当电压表示数为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______V</a:t>
            </a:r>
          </a:p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时，小灯泡达到额定功率，此时电流表的示</a:t>
            </a:r>
          </a:p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数如图乙所示，其值为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，小灯泡的</a:t>
            </a:r>
          </a:p>
          <a:p>
            <a:pPr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额定功率为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_______W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74083" name="图片 1740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49" y="692441"/>
            <a:ext cx="2026822" cy="19788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84" name="文本框 174083"/>
          <p:cNvSpPr txBox="1"/>
          <p:nvPr/>
        </p:nvSpPr>
        <p:spPr>
          <a:xfrm>
            <a:off x="5143976" y="945028"/>
            <a:ext cx="598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</a:p>
        </p:txBody>
      </p:sp>
      <p:sp>
        <p:nvSpPr>
          <p:cNvPr id="174085" name="文本框 174084"/>
          <p:cNvSpPr txBox="1"/>
          <p:nvPr/>
        </p:nvSpPr>
        <p:spPr>
          <a:xfrm>
            <a:off x="3548539" y="1792344"/>
            <a:ext cx="766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0.24</a:t>
            </a:r>
          </a:p>
        </p:txBody>
      </p:sp>
      <p:sp>
        <p:nvSpPr>
          <p:cNvPr id="174086" name="文本框 174085"/>
          <p:cNvSpPr txBox="1"/>
          <p:nvPr/>
        </p:nvSpPr>
        <p:spPr>
          <a:xfrm>
            <a:off x="1982153" y="2236467"/>
            <a:ext cx="6753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</a:p>
        </p:txBody>
      </p:sp>
      <p:sp>
        <p:nvSpPr>
          <p:cNvPr id="175106" name="文本框 175105"/>
          <p:cNvSpPr txBox="1"/>
          <p:nvPr/>
        </p:nvSpPr>
        <p:spPr>
          <a:xfrm>
            <a:off x="210978" y="2570654"/>
            <a:ext cx="872204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）若该实验中电源电压为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，那么当小灯泡正常发光时，滑动变阻器连入电路中的电阻是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；如果有三个不同规格的滑动变阻器：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“10 Ω2A”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“20Ω 1.5A”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“100 Ω 1A”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；为完成实验你认为应该选择的变阻器是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75108" name="文本框 175107"/>
          <p:cNvSpPr txBox="1"/>
          <p:nvPr/>
        </p:nvSpPr>
        <p:spPr>
          <a:xfrm>
            <a:off x="4296251" y="3263757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14.6</a:t>
            </a:r>
          </a:p>
        </p:txBody>
      </p:sp>
      <p:sp>
        <p:nvSpPr>
          <p:cNvPr id="175109" name="文本框 175108"/>
          <p:cNvSpPr txBox="1"/>
          <p:nvPr/>
        </p:nvSpPr>
        <p:spPr>
          <a:xfrm>
            <a:off x="5466398" y="4319561"/>
            <a:ext cx="5138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 bwMode="auto">
          <a:xfrm>
            <a:off x="3216593" y="506960"/>
            <a:ext cx="2411016" cy="450056"/>
            <a:chOff x="3564387" y="597378"/>
            <a:chExt cx="2247990" cy="419195"/>
          </a:xfrm>
        </p:grpSpPr>
        <p:sp>
          <p:nvSpPr>
            <p:cNvPr id="1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2065" y="464097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5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5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  <p:bldP spid="174085" grpId="0"/>
      <p:bldP spid="1740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692" y="794017"/>
            <a:ext cx="82156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实验目的：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测量小灯泡的电功率；理解额定功率和实际功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率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关系；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实验原理：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IU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实验器材：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电源、开关、导线、小灯泡、电压表、电流表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动变阻器；</a:t>
            </a: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实验电路图：</a:t>
            </a:r>
          </a:p>
        </p:txBody>
      </p:sp>
      <p:grpSp>
        <p:nvGrpSpPr>
          <p:cNvPr id="6" name="Group 7"/>
          <p:cNvGrpSpPr/>
          <p:nvPr/>
        </p:nvGrpSpPr>
        <p:grpSpPr>
          <a:xfrm>
            <a:off x="3755231" y="4196451"/>
            <a:ext cx="1138714" cy="840581"/>
            <a:chOff x="0" y="0"/>
            <a:chExt cx="2390" cy="1765"/>
          </a:xfrm>
        </p:grpSpPr>
        <p:grpSp>
          <p:nvGrpSpPr>
            <p:cNvPr id="9223" name="Group 8"/>
            <p:cNvGrpSpPr/>
            <p:nvPr/>
          </p:nvGrpSpPr>
          <p:grpSpPr>
            <a:xfrm>
              <a:off x="0" y="0"/>
              <a:ext cx="2390" cy="1656"/>
              <a:chOff x="0" y="0"/>
              <a:chExt cx="2390" cy="1656"/>
            </a:xfrm>
          </p:grpSpPr>
          <p:sp>
            <p:nvSpPr>
              <p:cNvPr id="9224" name="Oval 97"/>
              <p:cNvSpPr/>
              <p:nvPr/>
            </p:nvSpPr>
            <p:spPr>
              <a:xfrm>
                <a:off x="592" y="748"/>
                <a:ext cx="904" cy="908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5" name="Line 98"/>
              <p:cNvSpPr/>
              <p:nvPr/>
            </p:nvSpPr>
            <p:spPr>
              <a:xfrm>
                <a:off x="1530" y="1212"/>
                <a:ext cx="860" cy="1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6" name="Line 99"/>
              <p:cNvSpPr/>
              <p:nvPr/>
            </p:nvSpPr>
            <p:spPr>
              <a:xfrm>
                <a:off x="0" y="1212"/>
                <a:ext cx="550" cy="0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7" name="Line 100"/>
              <p:cNvSpPr/>
              <p:nvPr/>
            </p:nvSpPr>
            <p:spPr>
              <a:xfrm flipV="1">
                <a:off x="40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8" name="Line 101"/>
              <p:cNvSpPr/>
              <p:nvPr/>
            </p:nvSpPr>
            <p:spPr>
              <a:xfrm flipV="1">
                <a:off x="2343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29" name="Text Box 102"/>
            <p:cNvSpPr txBox="1"/>
            <p:nvPr/>
          </p:nvSpPr>
          <p:spPr>
            <a:xfrm>
              <a:off x="656" y="748"/>
              <a:ext cx="77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57607" tIns="28803" rIns="57607" bIns="28803">
              <a:spAutoFit/>
            </a:bodyPr>
            <a:lstStyle/>
            <a:p>
              <a:pPr algn="just"/>
              <a:r>
                <a:rPr lang="en-US" altLang="zh-CN" sz="2775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endParaRPr lang="en-US" altLang="zh-CN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27" name="Line 115"/>
          <p:cNvSpPr/>
          <p:nvPr/>
        </p:nvSpPr>
        <p:spPr>
          <a:xfrm rot="-5400000">
            <a:off x="6590110" y="3789257"/>
            <a:ext cx="0" cy="817959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10" name="Group 21"/>
          <p:cNvGrpSpPr/>
          <p:nvPr/>
        </p:nvGrpSpPr>
        <p:grpSpPr>
          <a:xfrm>
            <a:off x="4962049" y="3942371"/>
            <a:ext cx="1219676" cy="486251"/>
            <a:chOff x="21" y="80"/>
            <a:chExt cx="2527" cy="1021"/>
          </a:xfrm>
        </p:grpSpPr>
        <p:sp>
          <p:nvSpPr>
            <p:cNvPr id="9237" name="Line 122"/>
            <p:cNvSpPr/>
            <p:nvPr/>
          </p:nvSpPr>
          <p:spPr>
            <a:xfrm>
              <a:off x="21" y="602"/>
              <a:ext cx="817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9238" name="Group 23"/>
            <p:cNvGrpSpPr/>
            <p:nvPr/>
          </p:nvGrpSpPr>
          <p:grpSpPr>
            <a:xfrm>
              <a:off x="519" y="80"/>
              <a:ext cx="917" cy="1021"/>
              <a:chOff x="93" y="38"/>
              <a:chExt cx="436" cy="485"/>
            </a:xfrm>
          </p:grpSpPr>
          <p:sp>
            <p:nvSpPr>
              <p:cNvPr id="9239" name="Oval 124"/>
              <p:cNvSpPr/>
              <p:nvPr/>
            </p:nvSpPr>
            <p:spPr>
              <a:xfrm>
                <a:off x="93" y="38"/>
                <a:ext cx="436" cy="444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40" name="Text Box 125"/>
              <p:cNvSpPr txBox="1"/>
              <p:nvPr/>
            </p:nvSpPr>
            <p:spPr>
              <a:xfrm>
                <a:off x="131" y="43"/>
                <a:ext cx="370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57607" tIns="28803" rIns="57607" bIns="28803"/>
              <a:lstStyle/>
              <a:p>
                <a:pPr algn="just"/>
                <a:r>
                  <a:rPr lang="en-US" altLang="zh-CN" sz="277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41" name="Line 126"/>
            <p:cNvSpPr/>
            <p:nvPr/>
          </p:nvSpPr>
          <p:spPr>
            <a:xfrm>
              <a:off x="1437" y="602"/>
              <a:ext cx="1111" cy="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39" name="Line 114"/>
          <p:cNvSpPr/>
          <p:nvPr/>
        </p:nvSpPr>
        <p:spPr>
          <a:xfrm>
            <a:off x="6998970" y="3793305"/>
            <a:ext cx="476" cy="404813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340" name="Line 132"/>
          <p:cNvSpPr/>
          <p:nvPr/>
        </p:nvSpPr>
        <p:spPr>
          <a:xfrm flipH="1">
            <a:off x="3400901" y="3792829"/>
            <a:ext cx="2858" cy="40386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11" name="Group 29"/>
          <p:cNvGrpSpPr/>
          <p:nvPr/>
        </p:nvGrpSpPr>
        <p:grpSpPr>
          <a:xfrm>
            <a:off x="6150293" y="3814260"/>
            <a:ext cx="864870" cy="481712"/>
            <a:chOff x="64" y="0"/>
            <a:chExt cx="1816" cy="1012"/>
          </a:xfrm>
        </p:grpSpPr>
        <p:sp>
          <p:nvSpPr>
            <p:cNvPr id="9245" name="Rectangle 136"/>
            <p:cNvSpPr/>
            <p:nvPr/>
          </p:nvSpPr>
          <p:spPr>
            <a:xfrm>
              <a:off x="64" y="597"/>
              <a:ext cx="1274" cy="415"/>
            </a:xfrm>
            <a:prstGeom prst="rect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6" name="Line 137"/>
            <p:cNvSpPr/>
            <p:nvPr/>
          </p:nvSpPr>
          <p:spPr>
            <a:xfrm>
              <a:off x="701" y="0"/>
              <a:ext cx="1" cy="557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7" name="Line 138"/>
            <p:cNvSpPr/>
            <p:nvPr/>
          </p:nvSpPr>
          <p:spPr>
            <a:xfrm flipV="1">
              <a:off x="654" y="0"/>
              <a:ext cx="1226" cy="17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>
          <a:xfrm>
            <a:off x="3404235" y="2484570"/>
            <a:ext cx="3614738" cy="1337786"/>
            <a:chOff x="0" y="0"/>
            <a:chExt cx="3055" cy="755"/>
          </a:xfrm>
        </p:grpSpPr>
        <p:grpSp>
          <p:nvGrpSpPr>
            <p:cNvPr id="9250" name="Group 35"/>
            <p:cNvGrpSpPr/>
            <p:nvPr/>
          </p:nvGrpSpPr>
          <p:grpSpPr>
            <a:xfrm>
              <a:off x="0" y="0"/>
              <a:ext cx="3055" cy="755"/>
              <a:chOff x="0" y="0"/>
              <a:chExt cx="3055" cy="755"/>
            </a:xfrm>
          </p:grpSpPr>
          <p:grpSp>
            <p:nvGrpSpPr>
              <p:cNvPr id="9251" name="Group 36"/>
              <p:cNvGrpSpPr/>
              <p:nvPr/>
            </p:nvGrpSpPr>
            <p:grpSpPr>
              <a:xfrm>
                <a:off x="0" y="0"/>
                <a:ext cx="1766" cy="405"/>
                <a:chOff x="0" y="0"/>
                <a:chExt cx="1728" cy="480"/>
              </a:xfrm>
            </p:grpSpPr>
            <p:sp>
              <p:nvSpPr>
                <p:cNvPr id="9252" name="Line 105"/>
                <p:cNvSpPr/>
                <p:nvPr/>
              </p:nvSpPr>
              <p:spPr>
                <a:xfrm>
                  <a:off x="960" y="0"/>
                  <a:ext cx="0" cy="48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3" name="Line 106"/>
                <p:cNvSpPr/>
                <p:nvPr/>
              </p:nvSpPr>
              <p:spPr>
                <a:xfrm>
                  <a:off x="1056" y="144"/>
                  <a:ext cx="0" cy="192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4" name="Line 107"/>
                <p:cNvSpPr/>
                <p:nvPr/>
              </p:nvSpPr>
              <p:spPr>
                <a:xfrm>
                  <a:off x="1056" y="240"/>
                  <a:ext cx="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5" name="Line 108"/>
                <p:cNvSpPr/>
                <p:nvPr/>
              </p:nvSpPr>
              <p:spPr>
                <a:xfrm>
                  <a:off x="1056" y="240"/>
                  <a:ext cx="672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6" name="Line 109"/>
                <p:cNvSpPr/>
                <p:nvPr/>
              </p:nvSpPr>
              <p:spPr>
                <a:xfrm>
                  <a:off x="0" y="24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sp>
            <p:nvSpPr>
              <p:cNvPr id="9257" name="Line 111"/>
              <p:cNvSpPr/>
              <p:nvPr/>
            </p:nvSpPr>
            <p:spPr>
              <a:xfrm>
                <a:off x="3038" y="191"/>
                <a:ext cx="0" cy="564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8" name="Line 112"/>
              <p:cNvSpPr/>
              <p:nvPr/>
            </p:nvSpPr>
            <p:spPr>
              <a:xfrm flipV="1">
                <a:off x="1774" y="38"/>
                <a:ext cx="342" cy="16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9" name="Line 113"/>
              <p:cNvSpPr/>
              <p:nvPr/>
            </p:nvSpPr>
            <p:spPr>
              <a:xfrm flipV="1">
                <a:off x="2142" y="191"/>
                <a:ext cx="913" cy="9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60" name="Line 131"/>
              <p:cNvSpPr/>
              <p:nvPr/>
            </p:nvSpPr>
            <p:spPr>
              <a:xfrm>
                <a:off x="0" y="190"/>
                <a:ext cx="0" cy="561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61" name="Oval 140"/>
            <p:cNvSpPr/>
            <p:nvPr/>
          </p:nvSpPr>
          <p:spPr>
            <a:xfrm>
              <a:off x="1747" y="179"/>
              <a:ext cx="72" cy="49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81375" y="3613759"/>
            <a:ext cx="1596390" cy="803434"/>
            <a:chOff x="10540" y="3467"/>
            <a:chExt cx="3352" cy="1687"/>
          </a:xfrm>
        </p:grpSpPr>
        <p:grpSp>
          <p:nvGrpSpPr>
            <p:cNvPr id="14" name="Group 16"/>
            <p:cNvGrpSpPr/>
            <p:nvPr/>
          </p:nvGrpSpPr>
          <p:grpSpPr>
            <a:xfrm>
              <a:off x="10540" y="3467"/>
              <a:ext cx="3353" cy="1224"/>
              <a:chOff x="0" y="74"/>
              <a:chExt cx="3352" cy="1224"/>
            </a:xfrm>
          </p:grpSpPr>
          <p:sp>
            <p:nvSpPr>
              <p:cNvPr id="9232" name="Line 117"/>
              <p:cNvSpPr/>
              <p:nvPr/>
            </p:nvSpPr>
            <p:spPr>
              <a:xfrm>
                <a:off x="0" y="1286"/>
                <a:ext cx="1350" cy="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3" name="Line 118"/>
              <p:cNvSpPr/>
              <p:nvPr/>
            </p:nvSpPr>
            <p:spPr>
              <a:xfrm flipV="1">
                <a:off x="2274" y="1286"/>
                <a:ext cx="1078" cy="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4" name="Text Box 119"/>
              <p:cNvSpPr txBox="1"/>
              <p:nvPr/>
            </p:nvSpPr>
            <p:spPr>
              <a:xfrm>
                <a:off x="961" y="74"/>
                <a:ext cx="1110" cy="10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57607" tIns="28803" rIns="57607" bIns="28803">
                <a:spAutoFit/>
              </a:bodyPr>
              <a:lstStyle/>
              <a:p>
                <a:pPr algn="just"/>
                <a:r>
                  <a:rPr lang="en-US" altLang="zh-CN" sz="277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</a:p>
            </p:txBody>
          </p:sp>
        </p:grpSp>
        <p:sp>
          <p:nvSpPr>
            <p:cNvPr id="29711" name="流程图: 汇总连接 29710"/>
            <p:cNvSpPr/>
            <p:nvPr/>
          </p:nvSpPr>
          <p:spPr>
            <a:xfrm>
              <a:off x="11890" y="4216"/>
              <a:ext cx="931" cy="939"/>
            </a:xfrm>
            <a:prstGeom prst="flowChartSummingJunction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260" y="538480"/>
            <a:ext cx="876871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实验步骤：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1）按照电路图连接实物图。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2）闭合开关，调节滑动变阻器，使小灯泡两端电压为额定电压，观察小灯泡发光情况，并记录电压表电流表示数。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3）调节滑动变阻器，使小灯泡两端电压为其额定电压的1.2倍，观察小灯泡发光情况，并记录电压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表、电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流表示数。调节滑动变阻器，使小灯泡两端电压低于额定电压，观察小灯泡发光情况，并记录电压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表、电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4）根据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IU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得出小灯泡电功率。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720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94636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344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742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6407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45066" y="2311416"/>
            <a:ext cx="4827270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8033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752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+mn-ea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73768" y="2548513"/>
            <a:ext cx="6960519" cy="14379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会用电流表和电压表测量小灯泡的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电功率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额定功率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实际功率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13934" y="924642"/>
            <a:ext cx="7448275" cy="13854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通过探究，体验小灯泡的电功率随着它两端电压的改变而改变，并发现其变化的规律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0530" y="560194"/>
            <a:ext cx="8202771" cy="3518861"/>
            <a:chOff x="987" y="-168"/>
            <a:chExt cx="12918" cy="7110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3027" y="3585"/>
              <a:ext cx="0" cy="3331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2993" y="3578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13882" y="-168"/>
              <a:ext cx="0" cy="380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9" t="10613" r="19910" b="3687"/>
          <a:stretch>
            <a:fillRect/>
          </a:stretch>
        </p:blipFill>
        <p:spPr bwMode="auto">
          <a:xfrm rot="16200000">
            <a:off x="1610190" y="1681263"/>
            <a:ext cx="993364" cy="183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3701652" y="2978060"/>
            <a:ext cx="3194209" cy="1753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需知道</a:t>
            </a:r>
            <a:r>
              <a:rPr lang="en-US" sz="2700" b="1" noProof="0" dirty="0" smtClean="0">
                <a:solidFill>
                  <a:srgbClr val="4A0AF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</a:t>
            </a:r>
            <a:endParaRPr kumimoji="0" lang="en-US" sz="2700" b="1" kern="1200" cap="none" spc="0" normalizeH="0" baseline="0" noProof="0" dirty="0" smtClean="0">
              <a:solidFill>
                <a:srgbClr val="4A0AF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小灯泡两端的电压</a:t>
            </a:r>
            <a:r>
              <a:rPr lang="en-US" sz="2700" b="1" i="1" noProof="0" dirty="0" smtClean="0">
                <a:solidFill>
                  <a:srgbClr val="4A0AF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U</a:t>
            </a:r>
            <a:endParaRPr kumimoji="0" lang="en-US" sz="2700" b="1" kern="1200" cap="none" spc="0" normalizeH="0" baseline="0" noProof="0" dirty="0" smtClean="0">
              <a:solidFill>
                <a:srgbClr val="4A0AF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和通过灯泡的电流</a:t>
            </a:r>
            <a:r>
              <a:rPr lang="en-US" sz="2700" b="1" i="1" noProof="0" dirty="0" smtClean="0">
                <a:solidFill>
                  <a:srgbClr val="4A0AF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endParaRPr lang="zh-CN" altLang="en-US" sz="2700" b="1" dirty="0"/>
          </a:p>
        </p:txBody>
      </p:sp>
      <p:sp>
        <p:nvSpPr>
          <p:cNvPr id="8196" name="AutoShape 4" descr="蓝色面巾纸"/>
          <p:cNvSpPr/>
          <p:nvPr/>
        </p:nvSpPr>
        <p:spPr>
          <a:xfrm>
            <a:off x="6950869" y="2845567"/>
            <a:ext cx="2108359" cy="562928"/>
          </a:xfrm>
          <a:prstGeom prst="wedgeRoundRectCallout">
            <a:avLst>
              <a:gd name="adj1" fmla="val -58493"/>
              <a:gd name="adj2" fmla="val 122588"/>
              <a:gd name="adj3" fmla="val 16667"/>
            </a:avLst>
          </a:prstGeom>
          <a:blipFill rotWithShape="1">
            <a:blip r:embed="rId4" cstate="print"/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电压表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测出</a:t>
            </a:r>
          </a:p>
        </p:txBody>
      </p:sp>
      <p:sp>
        <p:nvSpPr>
          <p:cNvPr id="8197" name="AutoShape 5" descr="蓝色面巾纸"/>
          <p:cNvSpPr/>
          <p:nvPr/>
        </p:nvSpPr>
        <p:spPr>
          <a:xfrm>
            <a:off x="7199773" y="3648624"/>
            <a:ext cx="1783806" cy="1045508"/>
          </a:xfrm>
          <a:prstGeom prst="wedgeEllipseCallout">
            <a:avLst>
              <a:gd name="adj1" fmla="val -72166"/>
              <a:gd name="adj2" fmla="val 31636"/>
            </a:avLst>
          </a:prstGeom>
          <a:blipFill rotWithShape="1">
            <a:blip r:embed="rId4" cstate="print"/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测出</a:t>
            </a:r>
          </a:p>
          <a:p>
            <a:pPr algn="ctr"/>
            <a:endParaRPr lang="zh-CN" altLang="en-US" sz="13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606743" y="1274419"/>
            <a:ext cx="1447324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要测量电功率</a:t>
            </a:r>
            <a:r>
              <a:rPr lang="en-US" altLang="zh-CN" sz="2400" b="1" i="1" dirty="0" smtClean="0">
                <a:solidFill>
                  <a:srgbClr val="4A0AF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 </a:t>
            </a:r>
            <a:r>
              <a:rPr lang="en-US" altLang="zh-CN" sz="2400" b="1" dirty="0" smtClean="0">
                <a:solidFill>
                  <a:srgbClr val="4A0AF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=?</a:t>
            </a:r>
            <a:endParaRPr lang="en-US" altLang="zh-CN" sz="2400" b="1" dirty="0">
              <a:solidFill>
                <a:srgbClr val="4A0AFE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789282" y="1436661"/>
            <a:ext cx="499967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根据电功率公式</a:t>
            </a:r>
            <a:r>
              <a:rPr kumimoji="0" lang="en-US" sz="2400" b="1" kern="1200" cap="none" spc="0" normalizeH="0" baseline="0" noProof="0" dirty="0" smtClean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endParaRPr kumimoji="0" lang="zh-CN" altLang="en-US" sz="2400" b="1" kern="1200" cap="none" spc="0" normalizeH="0" baseline="0" noProof="0" dirty="0" smtClean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2185811" y="1554136"/>
            <a:ext cx="1287780" cy="270510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chemeClr val="bg1"/>
              </a:gs>
              <a:gs pos="50000">
                <a:srgbClr val="66FF66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 rot="5400000">
            <a:off x="6148776" y="2245899"/>
            <a:ext cx="976647" cy="323850"/>
          </a:xfrm>
          <a:prstGeom prst="rightArrow">
            <a:avLst>
              <a:gd name="adj1" fmla="val 50000"/>
              <a:gd name="adj2" fmla="val 41728"/>
            </a:avLst>
          </a:prstGeom>
          <a:gradFill rotWithShape="1">
            <a:gsLst>
              <a:gs pos="0">
                <a:schemeClr val="bg1"/>
              </a:gs>
              <a:gs pos="50000">
                <a:srgbClr val="3333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592455" y="3869743"/>
            <a:ext cx="1138238" cy="869156"/>
            <a:chOff x="0" y="0"/>
            <a:chExt cx="2389" cy="1825"/>
          </a:xfrm>
          <a:noFill/>
        </p:grpSpPr>
        <p:grpSp>
          <p:nvGrpSpPr>
            <p:cNvPr id="9223" name="Group 8"/>
            <p:cNvGrpSpPr/>
            <p:nvPr/>
          </p:nvGrpSpPr>
          <p:grpSpPr>
            <a:xfrm>
              <a:off x="0" y="0"/>
              <a:ext cx="2389" cy="1731"/>
              <a:chOff x="0" y="0"/>
              <a:chExt cx="2389" cy="1731"/>
            </a:xfrm>
            <a:grpFill/>
          </p:grpSpPr>
          <p:sp>
            <p:nvSpPr>
              <p:cNvPr id="9224" name="Oval 97"/>
              <p:cNvSpPr/>
              <p:nvPr/>
            </p:nvSpPr>
            <p:spPr>
              <a:xfrm>
                <a:off x="550" y="693"/>
                <a:ext cx="1002" cy="1038"/>
              </a:xfrm>
              <a:prstGeom prst="ellips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300" b="1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5" name="Line 98"/>
              <p:cNvSpPr/>
              <p:nvPr/>
            </p:nvSpPr>
            <p:spPr>
              <a:xfrm>
                <a:off x="1552" y="1211"/>
                <a:ext cx="837" cy="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6" name="Line 99"/>
              <p:cNvSpPr/>
              <p:nvPr/>
            </p:nvSpPr>
            <p:spPr>
              <a:xfrm>
                <a:off x="0" y="1212"/>
                <a:ext cx="550" cy="0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7" name="Line 100"/>
              <p:cNvSpPr/>
              <p:nvPr/>
            </p:nvSpPr>
            <p:spPr>
              <a:xfrm flipV="1">
                <a:off x="40" y="0"/>
                <a:ext cx="0" cy="121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8" name="Line 101"/>
              <p:cNvSpPr/>
              <p:nvPr/>
            </p:nvSpPr>
            <p:spPr>
              <a:xfrm flipV="1">
                <a:off x="2343" y="0"/>
                <a:ext cx="0" cy="1212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29" name="Text Box 102"/>
            <p:cNvSpPr txBox="1"/>
            <p:nvPr/>
          </p:nvSpPr>
          <p:spPr>
            <a:xfrm>
              <a:off x="664" y="640"/>
              <a:ext cx="876" cy="1185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 lIns="57607" tIns="28803" rIns="57607" bIns="28803">
              <a:spAutoFit/>
            </a:bodyPr>
            <a:lstStyle/>
            <a:p>
              <a:pPr algn="just"/>
              <a:r>
                <a:rPr lang="en-US" altLang="zh-CN" sz="33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1730746" y="3538910"/>
            <a:ext cx="1264673" cy="548567"/>
            <a:chOff x="-572" y="-133"/>
            <a:chExt cx="2656" cy="1152"/>
          </a:xfrm>
          <a:noFill/>
        </p:grpSpPr>
        <p:sp>
          <p:nvSpPr>
            <p:cNvPr id="9237" name="Line 122"/>
            <p:cNvSpPr/>
            <p:nvPr/>
          </p:nvSpPr>
          <p:spPr>
            <a:xfrm flipV="1">
              <a:off x="-572" y="561"/>
              <a:ext cx="895" cy="1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9238" name="Group 23"/>
            <p:cNvGrpSpPr/>
            <p:nvPr/>
          </p:nvGrpSpPr>
          <p:grpSpPr>
            <a:xfrm>
              <a:off x="361" y="-133"/>
              <a:ext cx="1016" cy="1152"/>
              <a:chOff x="18" y="-63"/>
              <a:chExt cx="483" cy="547"/>
            </a:xfrm>
            <a:grpFill/>
          </p:grpSpPr>
          <p:sp>
            <p:nvSpPr>
              <p:cNvPr id="9239" name="Oval 124"/>
              <p:cNvSpPr/>
              <p:nvPr/>
            </p:nvSpPr>
            <p:spPr>
              <a:xfrm>
                <a:off x="18" y="2"/>
                <a:ext cx="483" cy="482"/>
              </a:xfrm>
              <a:prstGeom prst="ellips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sz="3300" b="1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40" name="Text Box 125"/>
              <p:cNvSpPr txBox="1"/>
              <p:nvPr/>
            </p:nvSpPr>
            <p:spPr>
              <a:xfrm>
                <a:off x="18" y="-63"/>
                <a:ext cx="370" cy="480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lIns="57607" tIns="28803" rIns="57607" bIns="28803"/>
              <a:lstStyle/>
              <a:p>
                <a:pPr algn="just"/>
                <a:r>
                  <a:rPr lang="en-US" altLang="zh-CN" sz="33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  <p:sp>
          <p:nvSpPr>
            <p:cNvPr id="9241" name="Line 126"/>
            <p:cNvSpPr/>
            <p:nvPr/>
          </p:nvSpPr>
          <p:spPr>
            <a:xfrm flipV="1">
              <a:off x="1377" y="561"/>
              <a:ext cx="707" cy="1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AutoShape 10"/>
          <p:cNvSpPr>
            <a:spLocks noChangeArrowheads="1"/>
          </p:cNvSpPr>
          <p:nvPr/>
        </p:nvSpPr>
        <p:spPr bwMode="auto">
          <a:xfrm rot="10800000">
            <a:off x="3067050" y="3711390"/>
            <a:ext cx="634602" cy="323850"/>
          </a:xfrm>
          <a:prstGeom prst="rightArrow">
            <a:avLst>
              <a:gd name="adj1" fmla="val 50000"/>
              <a:gd name="adj2" fmla="val 41728"/>
            </a:avLst>
          </a:prstGeom>
          <a:gradFill rotWithShape="1">
            <a:gsLst>
              <a:gs pos="0">
                <a:schemeClr val="bg1"/>
              </a:gs>
              <a:gs pos="50000">
                <a:srgbClr val="3333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t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98117" y="2385192"/>
            <a:ext cx="1123474" cy="460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伏安法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78363" y="1390096"/>
            <a:ext cx="225171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noProof="0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（实验原理）</a:t>
            </a:r>
            <a:endParaRPr lang="zh-CN" altLang="en-US" sz="2700" b="1" dirty="0">
              <a:solidFill>
                <a:srgbClr val="0000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3358" y="3324199"/>
            <a:ext cx="1555665" cy="761524"/>
            <a:chOff x="3334" y="4919"/>
            <a:chExt cx="3266" cy="1599"/>
          </a:xfrm>
        </p:grpSpPr>
        <p:grpSp>
          <p:nvGrpSpPr>
            <p:cNvPr id="7" name="Group 16"/>
            <p:cNvGrpSpPr/>
            <p:nvPr/>
          </p:nvGrpSpPr>
          <p:grpSpPr>
            <a:xfrm>
              <a:off x="3334" y="4919"/>
              <a:ext cx="3266" cy="1153"/>
              <a:chOff x="-140" y="145"/>
              <a:chExt cx="3266" cy="1153"/>
            </a:xfrm>
            <a:noFill/>
          </p:grpSpPr>
          <p:sp>
            <p:nvSpPr>
              <p:cNvPr id="9232" name="Line 117"/>
              <p:cNvSpPr/>
              <p:nvPr/>
            </p:nvSpPr>
            <p:spPr>
              <a:xfrm>
                <a:off x="-140" y="1297"/>
                <a:ext cx="1295" cy="1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3" name="Line 118"/>
              <p:cNvSpPr/>
              <p:nvPr/>
            </p:nvSpPr>
            <p:spPr>
              <a:xfrm flipV="1">
                <a:off x="2186" y="1290"/>
                <a:ext cx="940" cy="7"/>
              </a:xfrm>
              <a:prstGeom prst="line">
                <a:avLst/>
              </a:prstGeom>
              <a:grpFill/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4" name="Text Box 119"/>
              <p:cNvSpPr txBox="1"/>
              <p:nvPr/>
            </p:nvSpPr>
            <p:spPr>
              <a:xfrm>
                <a:off x="570" y="145"/>
                <a:ext cx="1110" cy="895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 lIns="57607" tIns="28803" rIns="57607" bIns="28803">
                <a:spAutoFit/>
              </a:bodyPr>
              <a:lstStyle/>
              <a:p>
                <a:pPr algn="just"/>
                <a:r>
                  <a:rPr lang="en-US" altLang="zh-CN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</a:p>
            </p:txBody>
          </p:sp>
        </p:grpSp>
        <p:sp>
          <p:nvSpPr>
            <p:cNvPr id="29711" name="流程图: 汇总连接 29710"/>
            <p:cNvSpPr/>
            <p:nvPr/>
          </p:nvSpPr>
          <p:spPr>
            <a:xfrm>
              <a:off x="4629" y="5444"/>
              <a:ext cx="1032" cy="1074"/>
            </a:xfrm>
            <a:prstGeom prst="flowChartSummingJunction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" name="组合 18"/>
          <p:cNvGrpSpPr/>
          <p:nvPr/>
        </p:nvGrpSpPr>
        <p:grpSpPr bwMode="auto">
          <a:xfrm>
            <a:off x="2270409" y="596845"/>
            <a:ext cx="1873224" cy="426720"/>
            <a:chOff x="2004695" y="686607"/>
            <a:chExt cx="1983740" cy="570436"/>
          </a:xfrm>
        </p:grpSpPr>
        <p:sp>
          <p:nvSpPr>
            <p:cNvPr id="22" name="圆角矩形 21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251959" y="580472"/>
            <a:ext cx="303593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测量小灯泡的电功率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6330" y="1436370"/>
            <a:ext cx="88201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400" b="1" i="1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="1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UI</a:t>
            </a:r>
            <a:endParaRPr lang="zh-CN" altLang="en-US" sz="240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8196" grpId="0" bldLvl="0" animBg="1"/>
      <p:bldP spid="8197" grpId="0" bldLvl="0" animBg="1"/>
      <p:bldP spid="8198" grpId="0" bldLvl="0" animBg="1"/>
      <p:bldP spid="8199" grpId="0" bldLvl="0" animBg="1"/>
      <p:bldP spid="8200" grpId="0" bldLvl="0" animBg="1"/>
      <p:bldP spid="8202" grpId="0" bldLvl="0" animBg="1"/>
      <p:bldP spid="9" grpId="0" bldLvl="0" animBg="1"/>
      <p:bldP spid="10" grpId="0" bldLvl="0" animBg="1"/>
      <p:bldP spid="11" grpId="0"/>
      <p:bldP spid="2" grpId="0" bldLvl="0" animBg="1"/>
      <p:bldP spid="2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/>
          <p:nvPr/>
        </p:nvSpPr>
        <p:spPr>
          <a:xfrm rot="-5400000">
            <a:off x="3175898" y="-1542802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317" name="Rectangle 33"/>
          <p:cNvSpPr/>
          <p:nvPr/>
        </p:nvSpPr>
        <p:spPr>
          <a:xfrm>
            <a:off x="523637" y="1185649"/>
            <a:ext cx="2051447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 </a:t>
            </a:r>
            <a:r>
              <a:rPr lang="zh-CN" altLang="en-US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核心电路：</a:t>
            </a:r>
          </a:p>
        </p:txBody>
      </p:sp>
      <p:sp>
        <p:nvSpPr>
          <p:cNvPr id="13318" name="Rectangle 94"/>
          <p:cNvSpPr/>
          <p:nvPr/>
        </p:nvSpPr>
        <p:spPr>
          <a:xfrm>
            <a:off x="523637" y="1618986"/>
            <a:ext cx="2753915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 </a:t>
            </a:r>
            <a:r>
              <a:rPr lang="zh-CN" altLang="en-US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添加必要元件：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5393531" y="2234301"/>
            <a:ext cx="1138714" cy="840581"/>
            <a:chOff x="0" y="0"/>
            <a:chExt cx="2390" cy="1765"/>
          </a:xfrm>
        </p:grpSpPr>
        <p:grpSp>
          <p:nvGrpSpPr>
            <p:cNvPr id="9223" name="Group 8"/>
            <p:cNvGrpSpPr/>
            <p:nvPr/>
          </p:nvGrpSpPr>
          <p:grpSpPr>
            <a:xfrm>
              <a:off x="0" y="0"/>
              <a:ext cx="2390" cy="1656"/>
              <a:chOff x="0" y="0"/>
              <a:chExt cx="2390" cy="1656"/>
            </a:xfrm>
          </p:grpSpPr>
          <p:sp>
            <p:nvSpPr>
              <p:cNvPr id="9224" name="Oval 97"/>
              <p:cNvSpPr/>
              <p:nvPr/>
            </p:nvSpPr>
            <p:spPr>
              <a:xfrm>
                <a:off x="592" y="748"/>
                <a:ext cx="904" cy="908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5" name="Line 98"/>
              <p:cNvSpPr/>
              <p:nvPr/>
            </p:nvSpPr>
            <p:spPr>
              <a:xfrm>
                <a:off x="1530" y="1212"/>
                <a:ext cx="860" cy="1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6" name="Line 99"/>
              <p:cNvSpPr/>
              <p:nvPr/>
            </p:nvSpPr>
            <p:spPr>
              <a:xfrm>
                <a:off x="0" y="1212"/>
                <a:ext cx="550" cy="0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7" name="Line 100"/>
              <p:cNvSpPr/>
              <p:nvPr/>
            </p:nvSpPr>
            <p:spPr>
              <a:xfrm flipV="1">
                <a:off x="40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28" name="Line 101"/>
              <p:cNvSpPr/>
              <p:nvPr/>
            </p:nvSpPr>
            <p:spPr>
              <a:xfrm flipV="1">
                <a:off x="2343" y="0"/>
                <a:ext cx="0" cy="12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oval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29" name="Text Box 102"/>
            <p:cNvSpPr txBox="1"/>
            <p:nvPr/>
          </p:nvSpPr>
          <p:spPr>
            <a:xfrm>
              <a:off x="656" y="748"/>
              <a:ext cx="776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57607" tIns="28803" rIns="57607" bIns="28803">
              <a:spAutoFit/>
            </a:bodyPr>
            <a:lstStyle/>
            <a:p>
              <a:pPr algn="just"/>
              <a:r>
                <a:rPr lang="en-US" altLang="zh-CN" sz="2775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endParaRPr lang="en-US" altLang="zh-CN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27" name="Line 115"/>
          <p:cNvSpPr/>
          <p:nvPr/>
        </p:nvSpPr>
        <p:spPr>
          <a:xfrm rot="-5400000">
            <a:off x="8228410" y="1827107"/>
            <a:ext cx="0" cy="817959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5" name="Group 21"/>
          <p:cNvGrpSpPr/>
          <p:nvPr/>
        </p:nvGrpSpPr>
        <p:grpSpPr>
          <a:xfrm>
            <a:off x="6600349" y="1980221"/>
            <a:ext cx="1219676" cy="486251"/>
            <a:chOff x="21" y="80"/>
            <a:chExt cx="2527" cy="1021"/>
          </a:xfrm>
        </p:grpSpPr>
        <p:sp>
          <p:nvSpPr>
            <p:cNvPr id="9237" name="Line 122"/>
            <p:cNvSpPr/>
            <p:nvPr/>
          </p:nvSpPr>
          <p:spPr>
            <a:xfrm>
              <a:off x="21" y="602"/>
              <a:ext cx="817" cy="0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9238" name="Group 23"/>
            <p:cNvGrpSpPr/>
            <p:nvPr/>
          </p:nvGrpSpPr>
          <p:grpSpPr>
            <a:xfrm>
              <a:off x="519" y="80"/>
              <a:ext cx="917" cy="1021"/>
              <a:chOff x="93" y="38"/>
              <a:chExt cx="436" cy="485"/>
            </a:xfrm>
          </p:grpSpPr>
          <p:sp>
            <p:nvSpPr>
              <p:cNvPr id="9239" name="Oval 124"/>
              <p:cNvSpPr/>
              <p:nvPr/>
            </p:nvSpPr>
            <p:spPr>
              <a:xfrm>
                <a:off x="93" y="38"/>
                <a:ext cx="436" cy="444"/>
              </a:xfrm>
              <a:prstGeom prst="ellipse">
                <a:avLst/>
              </a:prstGeom>
              <a:solidFill>
                <a:srgbClr val="FFFFFF"/>
              </a:solidFill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40" name="Text Box 125"/>
              <p:cNvSpPr txBox="1"/>
              <p:nvPr/>
            </p:nvSpPr>
            <p:spPr>
              <a:xfrm>
                <a:off x="131" y="43"/>
                <a:ext cx="370" cy="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57607" tIns="28803" rIns="57607" bIns="28803"/>
              <a:lstStyle/>
              <a:p>
                <a:pPr algn="just"/>
                <a:r>
                  <a:rPr lang="en-US" altLang="zh-CN" sz="277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41" name="Line 126"/>
            <p:cNvSpPr/>
            <p:nvPr/>
          </p:nvSpPr>
          <p:spPr>
            <a:xfrm>
              <a:off x="1437" y="602"/>
              <a:ext cx="1111" cy="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339" name="Line 114"/>
          <p:cNvSpPr/>
          <p:nvPr/>
        </p:nvSpPr>
        <p:spPr>
          <a:xfrm>
            <a:off x="8637270" y="1831155"/>
            <a:ext cx="476" cy="404813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340" name="Line 132"/>
          <p:cNvSpPr/>
          <p:nvPr/>
        </p:nvSpPr>
        <p:spPr>
          <a:xfrm flipH="1">
            <a:off x="5039201" y="1830679"/>
            <a:ext cx="2858" cy="40386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7" name="Group 29"/>
          <p:cNvGrpSpPr/>
          <p:nvPr/>
        </p:nvGrpSpPr>
        <p:grpSpPr>
          <a:xfrm>
            <a:off x="7788593" y="1852110"/>
            <a:ext cx="864870" cy="481712"/>
            <a:chOff x="64" y="0"/>
            <a:chExt cx="1816" cy="1012"/>
          </a:xfrm>
        </p:grpSpPr>
        <p:sp>
          <p:nvSpPr>
            <p:cNvPr id="9245" name="Rectangle 136"/>
            <p:cNvSpPr/>
            <p:nvPr/>
          </p:nvSpPr>
          <p:spPr>
            <a:xfrm>
              <a:off x="64" y="597"/>
              <a:ext cx="1274" cy="415"/>
            </a:xfrm>
            <a:prstGeom prst="rect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6" name="Line 137"/>
            <p:cNvSpPr/>
            <p:nvPr/>
          </p:nvSpPr>
          <p:spPr>
            <a:xfrm>
              <a:off x="701" y="0"/>
              <a:ext cx="1" cy="557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  <p:sp>
          <p:nvSpPr>
            <p:cNvPr id="9247" name="Line 138"/>
            <p:cNvSpPr/>
            <p:nvPr/>
          </p:nvSpPr>
          <p:spPr>
            <a:xfrm flipV="1">
              <a:off x="654" y="0"/>
              <a:ext cx="1226" cy="17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6" name="Rectangle 139"/>
          <p:cNvSpPr/>
          <p:nvPr/>
        </p:nvSpPr>
        <p:spPr>
          <a:xfrm>
            <a:off x="523637" y="2086073"/>
            <a:ext cx="2051447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 </a:t>
            </a:r>
            <a:r>
              <a:rPr lang="zh-CN" altLang="en-US" sz="2400" b="1" dirty="0">
                <a:solidFill>
                  <a:srgbClr val="006600"/>
                </a:solidFill>
                <a:latin typeface="华文中宋" pitchFamily="2" charset="-122"/>
                <a:ea typeface="楷体_GB2312" panose="02010609030101010101" pitchFamily="49" charset="-122"/>
              </a:rPr>
              <a:t>完善电路：</a:t>
            </a:r>
          </a:p>
        </p:txBody>
      </p:sp>
      <p:grpSp>
        <p:nvGrpSpPr>
          <p:cNvPr id="8" name="Group 34"/>
          <p:cNvGrpSpPr/>
          <p:nvPr/>
        </p:nvGrpSpPr>
        <p:grpSpPr>
          <a:xfrm>
            <a:off x="5042535" y="522420"/>
            <a:ext cx="3614738" cy="1337786"/>
            <a:chOff x="0" y="0"/>
            <a:chExt cx="3055" cy="755"/>
          </a:xfrm>
        </p:grpSpPr>
        <p:grpSp>
          <p:nvGrpSpPr>
            <p:cNvPr id="9250" name="Group 35"/>
            <p:cNvGrpSpPr/>
            <p:nvPr/>
          </p:nvGrpSpPr>
          <p:grpSpPr>
            <a:xfrm>
              <a:off x="0" y="0"/>
              <a:ext cx="3055" cy="755"/>
              <a:chOff x="0" y="0"/>
              <a:chExt cx="3055" cy="755"/>
            </a:xfrm>
          </p:grpSpPr>
          <p:grpSp>
            <p:nvGrpSpPr>
              <p:cNvPr id="9251" name="Group 36"/>
              <p:cNvGrpSpPr/>
              <p:nvPr/>
            </p:nvGrpSpPr>
            <p:grpSpPr>
              <a:xfrm>
                <a:off x="0" y="0"/>
                <a:ext cx="1766" cy="405"/>
                <a:chOff x="0" y="0"/>
                <a:chExt cx="1728" cy="480"/>
              </a:xfrm>
            </p:grpSpPr>
            <p:sp>
              <p:nvSpPr>
                <p:cNvPr id="9252" name="Line 105"/>
                <p:cNvSpPr/>
                <p:nvPr/>
              </p:nvSpPr>
              <p:spPr>
                <a:xfrm>
                  <a:off x="960" y="0"/>
                  <a:ext cx="0" cy="48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3" name="Line 106"/>
                <p:cNvSpPr/>
                <p:nvPr/>
              </p:nvSpPr>
              <p:spPr>
                <a:xfrm>
                  <a:off x="1056" y="144"/>
                  <a:ext cx="0" cy="192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4" name="Line 107"/>
                <p:cNvSpPr/>
                <p:nvPr/>
              </p:nvSpPr>
              <p:spPr>
                <a:xfrm>
                  <a:off x="1056" y="240"/>
                  <a:ext cx="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5" name="Line 108"/>
                <p:cNvSpPr/>
                <p:nvPr/>
              </p:nvSpPr>
              <p:spPr>
                <a:xfrm>
                  <a:off x="1056" y="240"/>
                  <a:ext cx="672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9256" name="Line 109"/>
                <p:cNvSpPr/>
                <p:nvPr/>
              </p:nvSpPr>
              <p:spPr>
                <a:xfrm>
                  <a:off x="0" y="240"/>
                  <a:ext cx="960" cy="0"/>
                </a:xfrm>
                <a:prstGeom prst="line">
                  <a:avLst/>
                </a:prstGeom>
                <a:ln w="571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 dirty="0">
                    <a:latin typeface="华文中宋" pitchFamily="2" charset="-122"/>
                    <a:ea typeface="楷体_GB2312" panose="02010609030101010101" pitchFamily="49" charset="-122"/>
                  </a:endParaRPr>
                </a:p>
              </p:txBody>
            </p:sp>
          </p:grpSp>
          <p:sp>
            <p:nvSpPr>
              <p:cNvPr id="9257" name="Line 111"/>
              <p:cNvSpPr/>
              <p:nvPr/>
            </p:nvSpPr>
            <p:spPr>
              <a:xfrm>
                <a:off x="3038" y="191"/>
                <a:ext cx="0" cy="564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8" name="Line 112"/>
              <p:cNvSpPr/>
              <p:nvPr/>
            </p:nvSpPr>
            <p:spPr>
              <a:xfrm flipV="1">
                <a:off x="1774" y="38"/>
                <a:ext cx="342" cy="16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59" name="Line 113"/>
              <p:cNvSpPr/>
              <p:nvPr/>
            </p:nvSpPr>
            <p:spPr>
              <a:xfrm flipV="1">
                <a:off x="2142" y="191"/>
                <a:ext cx="913" cy="9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60" name="Line 131"/>
              <p:cNvSpPr/>
              <p:nvPr/>
            </p:nvSpPr>
            <p:spPr>
              <a:xfrm>
                <a:off x="0" y="190"/>
                <a:ext cx="0" cy="561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9261" name="Oval 140"/>
            <p:cNvSpPr/>
            <p:nvPr/>
          </p:nvSpPr>
          <p:spPr>
            <a:xfrm>
              <a:off x="1747" y="179"/>
              <a:ext cx="72" cy="49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endParaRPr lang="zh-CN" altLang="en-US" sz="1350" dirty="0">
                <a:latin typeface="华文中宋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" name="下箭头 2"/>
          <p:cNvSpPr/>
          <p:nvPr/>
        </p:nvSpPr>
        <p:spPr>
          <a:xfrm>
            <a:off x="7946708" y="2431230"/>
            <a:ext cx="290513" cy="1020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245" name="Text Box 5"/>
          <p:cNvSpPr txBox="1"/>
          <p:nvPr/>
        </p:nvSpPr>
        <p:spPr>
          <a:xfrm>
            <a:off x="5134451" y="3600106"/>
            <a:ext cx="3883343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改变小灯泡两端的工作电压及通过的电流大小。从而求出不同工作电压下的电功率。</a:t>
            </a:r>
          </a:p>
        </p:txBody>
      </p:sp>
      <p:sp>
        <p:nvSpPr>
          <p:cNvPr id="10" name="左箭头 9"/>
          <p:cNvSpPr/>
          <p:nvPr/>
        </p:nvSpPr>
        <p:spPr>
          <a:xfrm>
            <a:off x="3632717" y="4007041"/>
            <a:ext cx="1438751" cy="2657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247" name="Text Box 7"/>
          <p:cNvSpPr txBox="1"/>
          <p:nvPr/>
        </p:nvSpPr>
        <p:spPr>
          <a:xfrm>
            <a:off x="760371" y="3724942"/>
            <a:ext cx="2768892" cy="829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总结小灯泡亮度与实际功率的关系。</a:t>
            </a:r>
          </a:p>
        </p:txBody>
      </p:sp>
      <p:sp>
        <p:nvSpPr>
          <p:cNvPr id="35853" name="矩形 35852"/>
          <p:cNvSpPr/>
          <p:nvPr/>
        </p:nvSpPr>
        <p:spPr>
          <a:xfrm>
            <a:off x="154304" y="2669355"/>
            <a:ext cx="7189594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实验器材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：电源、电压表、电流表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滑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动变阻器、开关、导线、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待测电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阻、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小灯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19675" y="1651609"/>
            <a:ext cx="1596390" cy="803434"/>
            <a:chOff x="10540" y="3467"/>
            <a:chExt cx="3352" cy="1687"/>
          </a:xfrm>
        </p:grpSpPr>
        <p:grpSp>
          <p:nvGrpSpPr>
            <p:cNvPr id="4" name="Group 16"/>
            <p:cNvGrpSpPr/>
            <p:nvPr/>
          </p:nvGrpSpPr>
          <p:grpSpPr>
            <a:xfrm>
              <a:off x="10540" y="3467"/>
              <a:ext cx="3353" cy="1224"/>
              <a:chOff x="0" y="74"/>
              <a:chExt cx="3352" cy="1224"/>
            </a:xfrm>
          </p:grpSpPr>
          <p:sp>
            <p:nvSpPr>
              <p:cNvPr id="9232" name="Line 117"/>
              <p:cNvSpPr/>
              <p:nvPr/>
            </p:nvSpPr>
            <p:spPr>
              <a:xfrm>
                <a:off x="0" y="1286"/>
                <a:ext cx="1350" cy="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3" name="Line 118"/>
              <p:cNvSpPr/>
              <p:nvPr/>
            </p:nvSpPr>
            <p:spPr>
              <a:xfrm flipV="1">
                <a:off x="2274" y="1286"/>
                <a:ext cx="1078" cy="12"/>
              </a:xfrm>
              <a:prstGeom prst="line">
                <a:avLst/>
              </a:prstGeom>
              <a:ln w="571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 dirty="0">
                  <a:latin typeface="华文中宋" pitchFamily="2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9234" name="Text Box 119"/>
              <p:cNvSpPr txBox="1"/>
              <p:nvPr/>
            </p:nvSpPr>
            <p:spPr>
              <a:xfrm>
                <a:off x="961" y="74"/>
                <a:ext cx="1110" cy="10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57607" tIns="28803" rIns="57607" bIns="28803">
                <a:spAutoFit/>
              </a:bodyPr>
              <a:lstStyle/>
              <a:p>
                <a:pPr algn="just"/>
                <a:r>
                  <a:rPr lang="en-US" altLang="zh-CN" sz="277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</a:p>
            </p:txBody>
          </p:sp>
        </p:grpSp>
        <p:sp>
          <p:nvSpPr>
            <p:cNvPr id="29711" name="流程图: 汇总连接 29710"/>
            <p:cNvSpPr/>
            <p:nvPr/>
          </p:nvSpPr>
          <p:spPr>
            <a:xfrm>
              <a:off x="11890" y="4216"/>
              <a:ext cx="931" cy="939"/>
            </a:xfrm>
            <a:prstGeom prst="flowChartSummingJunction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1" name="矩形 10"/>
          <p:cNvSpPr/>
          <p:nvPr/>
        </p:nvSpPr>
        <p:spPr>
          <a:xfrm>
            <a:off x="490187" y="563089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实验电路设计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6" grpId="0"/>
      <p:bldP spid="3" grpId="0" bldLvl="0" animBg="1"/>
      <p:bldP spid="10245" grpId="0" animBg="1"/>
      <p:bldP spid="10" grpId="0" bldLvl="0" animBg="1"/>
      <p:bldP spid="10247" grpId="0" animBg="1"/>
      <p:bldP spid="358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175101" y="1229100"/>
            <a:ext cx="8854916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，按电路图连接实物。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调节滑动变阻器到阻值最大端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闭合开关。</a:t>
            </a:r>
            <a:endParaRPr 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移动变阻器的滑片使小灯泡两端的电压分别为额定电压、低于额定电压、高于额定电压（约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1.2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额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），同时观察比较灯的亮度。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记录电压值，电流值，分别计算小灯泡的电功率。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"/>
          <p:cNvSpPr/>
          <p:nvPr/>
        </p:nvSpPr>
        <p:spPr>
          <a:xfrm rot="-5400000">
            <a:off x="3175898" y="-1542802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187" y="56308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实验步骤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457200" y="1682707"/>
          <a:ext cx="8229600" cy="2383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4910"/>
                <a:gridCol w="1272540"/>
                <a:gridCol w="1226820"/>
                <a:gridCol w="1687830"/>
                <a:gridCol w="1587500"/>
              </a:tblGrid>
              <a:tr h="5511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小灯泡两端的电压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25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25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  <a:r>
                        <a:rPr lang="en-US" sz="225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/W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小灯泡亮度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53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等于额定电压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991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高于额定电压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73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250" b="1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低于额定电压</a:t>
                      </a:r>
                      <a:endParaRPr lang="en-US" altLang="en-US" sz="225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825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altLang="en-US" sz="825" b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825" b="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72925" y="1018897"/>
            <a:ext cx="419528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小灯泡的额定电压是</a:t>
            </a:r>
            <a:r>
              <a:rPr lang="en-US" altLang="zh-CN" sz="27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</a:t>
            </a:r>
            <a:r>
              <a:rPr lang="zh-CN" altLang="en-US" sz="27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"/>
          <p:cNvSpPr/>
          <p:nvPr/>
        </p:nvSpPr>
        <p:spPr>
          <a:xfrm rot="-5400000">
            <a:off x="3175898" y="-1682478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187" y="466837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实验数据表格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>
          <a:xfrm rot="-5400000">
            <a:off x="3175898" y="-1682478"/>
            <a:ext cx="54769" cy="523875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rgbClr val="FEFEFE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1350" dirty="0">
              <a:latin typeface="华文中宋" pitchFamily="2" charset="-122"/>
              <a:ea typeface="楷体_GB2312" panose="02010609030101010101" pitchFamily="49" charset="-122"/>
            </a:endParaRPr>
          </a:p>
        </p:txBody>
      </p:sp>
      <p:grpSp>
        <p:nvGrpSpPr>
          <p:cNvPr id="100358" name="组合 100357"/>
          <p:cNvGrpSpPr/>
          <p:nvPr/>
        </p:nvGrpSpPr>
        <p:grpSpPr>
          <a:xfrm>
            <a:off x="5862161" y="832680"/>
            <a:ext cx="3111818" cy="2011141"/>
            <a:chOff x="1429" y="369"/>
            <a:chExt cx="2857" cy="1700"/>
          </a:xfrm>
        </p:grpSpPr>
        <p:sp>
          <p:nvSpPr>
            <p:cNvPr id="100359" name="直接连接符 100358"/>
            <p:cNvSpPr/>
            <p:nvPr/>
          </p:nvSpPr>
          <p:spPr>
            <a:xfrm rot="-5400000">
              <a:off x="3628" y="822"/>
              <a:ext cx="59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oval" w="med" len="med"/>
            </a:ln>
          </p:spPr>
        </p:sp>
        <p:grpSp>
          <p:nvGrpSpPr>
            <p:cNvPr id="100360" name="组合 100359"/>
            <p:cNvGrpSpPr/>
            <p:nvPr/>
          </p:nvGrpSpPr>
          <p:grpSpPr>
            <a:xfrm>
              <a:off x="3379" y="1752"/>
              <a:ext cx="318" cy="178"/>
              <a:chOff x="4059" y="2478"/>
              <a:chExt cx="318" cy="178"/>
            </a:xfrm>
          </p:grpSpPr>
          <p:sp>
            <p:nvSpPr>
              <p:cNvPr id="100361" name="椭圆 100360"/>
              <p:cNvSpPr/>
              <p:nvPr/>
            </p:nvSpPr>
            <p:spPr>
              <a:xfrm>
                <a:off x="4059" y="2569"/>
                <a:ext cx="88" cy="87"/>
              </a:xfrm>
              <a:prstGeom prst="ellipse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362" name="直接连接符 100361"/>
              <p:cNvSpPr/>
              <p:nvPr/>
            </p:nvSpPr>
            <p:spPr>
              <a:xfrm rot="-5400000" flipH="1" flipV="1">
                <a:off x="4211" y="2416"/>
                <a:ext cx="104" cy="228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0363" name="椭圆 100362"/>
            <p:cNvSpPr/>
            <p:nvPr/>
          </p:nvSpPr>
          <p:spPr>
            <a:xfrm>
              <a:off x="2109" y="369"/>
              <a:ext cx="317" cy="317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0364" name="椭圆 100363"/>
            <p:cNvSpPr/>
            <p:nvPr/>
          </p:nvSpPr>
          <p:spPr>
            <a:xfrm>
              <a:off x="3289" y="958"/>
              <a:ext cx="318" cy="318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en-US" altLang="zh-CN" sz="24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00365" name="直接连接符 100364"/>
            <p:cNvSpPr/>
            <p:nvPr/>
          </p:nvSpPr>
          <p:spPr>
            <a:xfrm>
              <a:off x="1429" y="1888"/>
              <a:ext cx="445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6" name="直接连接符 100365"/>
            <p:cNvSpPr/>
            <p:nvPr/>
          </p:nvSpPr>
          <p:spPr>
            <a:xfrm rot="-5400000">
              <a:off x="748" y="1207"/>
              <a:ext cx="13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7" name="直接连接符 100366"/>
            <p:cNvSpPr/>
            <p:nvPr/>
          </p:nvSpPr>
          <p:spPr>
            <a:xfrm rot="-5400000">
              <a:off x="2585" y="822"/>
              <a:ext cx="59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100368" name="直接连接符 100367"/>
            <p:cNvSpPr/>
            <p:nvPr/>
          </p:nvSpPr>
          <p:spPr>
            <a:xfrm rot="-5400000">
              <a:off x="3605" y="1207"/>
              <a:ext cx="1361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69" name="流程图: 汇总连接 100368"/>
            <p:cNvSpPr/>
            <p:nvPr/>
          </p:nvSpPr>
          <p:spPr>
            <a:xfrm>
              <a:off x="3309" y="369"/>
              <a:ext cx="317" cy="317"/>
            </a:xfrm>
            <a:prstGeom prst="flowChartSummingJunction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370" name="直接连接符 100369"/>
            <p:cNvSpPr/>
            <p:nvPr/>
          </p:nvSpPr>
          <p:spPr>
            <a:xfrm>
              <a:off x="1429" y="527"/>
              <a:ext cx="67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1" name="直接连接符 100370"/>
            <p:cNvSpPr/>
            <p:nvPr/>
          </p:nvSpPr>
          <p:spPr>
            <a:xfrm>
              <a:off x="2426" y="527"/>
              <a:ext cx="863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2" name="直接连接符 100371"/>
            <p:cNvSpPr/>
            <p:nvPr/>
          </p:nvSpPr>
          <p:spPr>
            <a:xfrm>
              <a:off x="3606" y="1117"/>
              <a:ext cx="317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3" name="直接连接符 100372"/>
            <p:cNvSpPr/>
            <p:nvPr/>
          </p:nvSpPr>
          <p:spPr>
            <a:xfrm>
              <a:off x="3606" y="527"/>
              <a:ext cx="680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4" name="直接连接符 100373"/>
            <p:cNvSpPr/>
            <p:nvPr/>
          </p:nvSpPr>
          <p:spPr>
            <a:xfrm>
              <a:off x="2880" y="1117"/>
              <a:ext cx="408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5" name="直接连接符 100374"/>
            <p:cNvSpPr/>
            <p:nvPr/>
          </p:nvSpPr>
          <p:spPr>
            <a:xfrm>
              <a:off x="3696" y="1888"/>
              <a:ext cx="589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0376" name="直接连接符 100375"/>
            <p:cNvSpPr/>
            <p:nvPr/>
          </p:nvSpPr>
          <p:spPr>
            <a:xfrm>
              <a:off x="2971" y="1888"/>
              <a:ext cx="407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0377" name="组合 100376"/>
            <p:cNvGrpSpPr/>
            <p:nvPr/>
          </p:nvGrpSpPr>
          <p:grpSpPr>
            <a:xfrm>
              <a:off x="2880" y="1706"/>
              <a:ext cx="91" cy="363"/>
              <a:chOff x="4422" y="2432"/>
              <a:chExt cx="91" cy="363"/>
            </a:xfrm>
          </p:grpSpPr>
          <p:sp>
            <p:nvSpPr>
              <p:cNvPr id="100378" name="直接连接符 100377"/>
              <p:cNvSpPr/>
              <p:nvPr/>
            </p:nvSpPr>
            <p:spPr>
              <a:xfrm rot="-5400000">
                <a:off x="4331" y="2613"/>
                <a:ext cx="363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79" name="直接连接符 100378"/>
              <p:cNvSpPr/>
              <p:nvPr/>
            </p:nvSpPr>
            <p:spPr>
              <a:xfrm rot="-5400000">
                <a:off x="4331" y="2613"/>
                <a:ext cx="181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0380" name="组合 100379"/>
            <p:cNvGrpSpPr/>
            <p:nvPr/>
          </p:nvGrpSpPr>
          <p:grpSpPr>
            <a:xfrm>
              <a:off x="1882" y="1570"/>
              <a:ext cx="998" cy="356"/>
              <a:chOff x="1882" y="1570"/>
              <a:chExt cx="998" cy="356"/>
            </a:xfrm>
          </p:grpSpPr>
          <p:sp>
            <p:nvSpPr>
              <p:cNvPr id="100381" name="矩形 100380"/>
              <p:cNvSpPr/>
              <p:nvPr/>
            </p:nvSpPr>
            <p:spPr>
              <a:xfrm>
                <a:off x="1882" y="1808"/>
                <a:ext cx="355" cy="118"/>
              </a:xfrm>
              <a:prstGeom prst="rect">
                <a:avLst/>
              </a:prstGeom>
              <a:noFill/>
              <a:ln w="381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endParaRPr sz="1350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382" name="直接连接符 100381"/>
              <p:cNvSpPr/>
              <p:nvPr/>
            </p:nvSpPr>
            <p:spPr>
              <a:xfrm>
                <a:off x="2041" y="1570"/>
                <a:ext cx="408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3" name="直接连接符 100382"/>
              <p:cNvSpPr/>
              <p:nvPr/>
            </p:nvSpPr>
            <p:spPr>
              <a:xfrm>
                <a:off x="2449" y="1887"/>
                <a:ext cx="431" cy="1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4" name="直接连接符 100383"/>
              <p:cNvSpPr/>
              <p:nvPr/>
            </p:nvSpPr>
            <p:spPr>
              <a:xfrm rot="-5400000">
                <a:off x="2290" y="1728"/>
                <a:ext cx="317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0385" name="直接连接符 100384"/>
              <p:cNvSpPr/>
              <p:nvPr/>
            </p:nvSpPr>
            <p:spPr>
              <a:xfrm>
                <a:off x="2041" y="1570"/>
                <a:ext cx="1" cy="238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</p:grpSp>
      <p:sp>
        <p:nvSpPr>
          <p:cNvPr id="100398" name="任意多边形 100397"/>
          <p:cNvSpPr/>
          <p:nvPr/>
        </p:nvSpPr>
        <p:spPr>
          <a:xfrm>
            <a:off x="1783556" y="3052022"/>
            <a:ext cx="1290638" cy="305990"/>
          </a:xfrm>
          <a:custGeom>
            <a:avLst/>
            <a:gdLst/>
            <a:ahLst/>
            <a:cxnLst/>
            <a:rect l="0" t="0" r="0" b="0"/>
            <a:pathLst>
              <a:path w="1084" h="257">
                <a:moveTo>
                  <a:pt x="0" y="0"/>
                </a:moveTo>
                <a:cubicBezTo>
                  <a:pt x="76" y="12"/>
                  <a:pt x="143" y="35"/>
                  <a:pt x="220" y="42"/>
                </a:cubicBezTo>
                <a:cubicBezTo>
                  <a:pt x="250" y="51"/>
                  <a:pt x="281" y="54"/>
                  <a:pt x="305" y="76"/>
                </a:cubicBezTo>
                <a:cubicBezTo>
                  <a:pt x="371" y="135"/>
                  <a:pt x="446" y="225"/>
                  <a:pt x="542" y="228"/>
                </a:cubicBezTo>
                <a:cubicBezTo>
                  <a:pt x="709" y="233"/>
                  <a:pt x="875" y="234"/>
                  <a:pt x="1042" y="237"/>
                </a:cubicBezTo>
                <a:cubicBezTo>
                  <a:pt x="1072" y="257"/>
                  <a:pt x="1057" y="254"/>
                  <a:pt x="1084" y="254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00408" name="组合 100407"/>
          <p:cNvGrpSpPr/>
          <p:nvPr/>
        </p:nvGrpSpPr>
        <p:grpSpPr>
          <a:xfrm>
            <a:off x="373856" y="643387"/>
            <a:ext cx="5434013" cy="2987279"/>
            <a:chOff x="560" y="618"/>
            <a:chExt cx="4564" cy="2509"/>
          </a:xfrm>
        </p:grpSpPr>
        <p:pic>
          <p:nvPicPr>
            <p:cNvPr id="100394" name="xjhsy6" descr="w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" y="1344"/>
              <a:ext cx="1236" cy="66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0407" name="组合 100406"/>
            <p:cNvGrpSpPr/>
            <p:nvPr/>
          </p:nvGrpSpPr>
          <p:grpSpPr>
            <a:xfrm>
              <a:off x="878" y="618"/>
              <a:ext cx="4246" cy="2509"/>
              <a:chOff x="878" y="618"/>
              <a:chExt cx="4246" cy="2509"/>
            </a:xfrm>
          </p:grpSpPr>
          <p:pic>
            <p:nvPicPr>
              <p:cNvPr id="100392" name="图片 100391" descr="灯泡的电功率 中的图像 1 拷贝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78" y="2387"/>
                <a:ext cx="1043" cy="4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0393" name="图片 100392" descr="W020070307637790900779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4159" r="56638" b="56339"/>
              <a:stretch>
                <a:fillRect/>
              </a:stretch>
            </p:blipFill>
            <p:spPr>
              <a:xfrm>
                <a:off x="3418" y="1797"/>
                <a:ext cx="816" cy="5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0395" name="xjhsy8" descr="w7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47" y="2523"/>
                <a:ext cx="737" cy="6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0396" name="xjhsy9" descr="w61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284" y="618"/>
                <a:ext cx="1049" cy="9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0397" name="xjhsy7" descr="w52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962" y="845"/>
                <a:ext cx="1162" cy="96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399" name="任意多边形 100398"/>
          <p:cNvSpPr/>
          <p:nvPr/>
        </p:nvSpPr>
        <p:spPr>
          <a:xfrm>
            <a:off x="3524250" y="2456710"/>
            <a:ext cx="1034654" cy="1004888"/>
          </a:xfrm>
          <a:custGeom>
            <a:avLst/>
            <a:gdLst/>
            <a:ahLst/>
            <a:cxnLst/>
            <a:rect l="0" t="0" r="0" b="0"/>
            <a:pathLst>
              <a:path w="869" h="844">
                <a:moveTo>
                  <a:pt x="20" y="762"/>
                </a:moveTo>
                <a:cubicBezTo>
                  <a:pt x="90" y="786"/>
                  <a:pt x="0" y="753"/>
                  <a:pt x="71" y="788"/>
                </a:cubicBezTo>
                <a:cubicBezTo>
                  <a:pt x="97" y="801"/>
                  <a:pt x="129" y="805"/>
                  <a:pt x="156" y="813"/>
                </a:cubicBezTo>
                <a:cubicBezTo>
                  <a:pt x="770" y="802"/>
                  <a:pt x="445" y="844"/>
                  <a:pt x="672" y="771"/>
                </a:cubicBezTo>
                <a:cubicBezTo>
                  <a:pt x="702" y="748"/>
                  <a:pt x="734" y="732"/>
                  <a:pt x="766" y="711"/>
                </a:cubicBezTo>
                <a:cubicBezTo>
                  <a:pt x="788" y="682"/>
                  <a:pt x="796" y="656"/>
                  <a:pt x="816" y="627"/>
                </a:cubicBezTo>
                <a:cubicBezTo>
                  <a:pt x="812" y="525"/>
                  <a:pt x="823" y="411"/>
                  <a:pt x="766" y="322"/>
                </a:cubicBezTo>
                <a:cubicBezTo>
                  <a:pt x="760" y="264"/>
                  <a:pt x="758" y="222"/>
                  <a:pt x="740" y="169"/>
                </a:cubicBezTo>
                <a:cubicBezTo>
                  <a:pt x="743" y="147"/>
                  <a:pt x="740" y="123"/>
                  <a:pt x="749" y="102"/>
                </a:cubicBezTo>
                <a:cubicBezTo>
                  <a:pt x="763" y="71"/>
                  <a:pt x="830" y="60"/>
                  <a:pt x="859" y="51"/>
                </a:cubicBezTo>
                <a:cubicBezTo>
                  <a:pt x="869" y="17"/>
                  <a:pt x="867" y="34"/>
                  <a:pt x="867" y="0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0400" name="任意多边形 100399"/>
          <p:cNvSpPr/>
          <p:nvPr/>
        </p:nvSpPr>
        <p:spPr>
          <a:xfrm>
            <a:off x="2922985" y="1420866"/>
            <a:ext cx="1038225" cy="948928"/>
          </a:xfrm>
          <a:custGeom>
            <a:avLst/>
            <a:gdLst/>
            <a:ahLst/>
            <a:cxnLst/>
            <a:rect l="0" t="0" r="0" b="0"/>
            <a:pathLst>
              <a:path w="872" h="797">
                <a:moveTo>
                  <a:pt x="872" y="777"/>
                </a:moveTo>
                <a:cubicBezTo>
                  <a:pt x="750" y="797"/>
                  <a:pt x="670" y="791"/>
                  <a:pt x="534" y="785"/>
                </a:cubicBezTo>
                <a:cubicBezTo>
                  <a:pt x="501" y="769"/>
                  <a:pt x="475" y="746"/>
                  <a:pt x="440" y="734"/>
                </a:cubicBezTo>
                <a:cubicBezTo>
                  <a:pt x="416" y="698"/>
                  <a:pt x="388" y="670"/>
                  <a:pt x="364" y="633"/>
                </a:cubicBezTo>
                <a:cubicBezTo>
                  <a:pt x="335" y="589"/>
                  <a:pt x="316" y="544"/>
                  <a:pt x="271" y="514"/>
                </a:cubicBezTo>
                <a:cubicBezTo>
                  <a:pt x="260" y="497"/>
                  <a:pt x="248" y="480"/>
                  <a:pt x="237" y="463"/>
                </a:cubicBezTo>
                <a:cubicBezTo>
                  <a:pt x="231" y="455"/>
                  <a:pt x="220" y="453"/>
                  <a:pt x="212" y="446"/>
                </a:cubicBezTo>
                <a:cubicBezTo>
                  <a:pt x="187" y="424"/>
                  <a:pt x="160" y="401"/>
                  <a:pt x="144" y="370"/>
                </a:cubicBezTo>
                <a:cubicBezTo>
                  <a:pt x="120" y="323"/>
                  <a:pt x="123" y="272"/>
                  <a:pt x="93" y="226"/>
                </a:cubicBezTo>
                <a:cubicBezTo>
                  <a:pt x="83" y="195"/>
                  <a:pt x="69" y="169"/>
                  <a:pt x="51" y="141"/>
                </a:cubicBezTo>
                <a:cubicBezTo>
                  <a:pt x="37" y="0"/>
                  <a:pt x="57" y="80"/>
                  <a:pt x="0" y="23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0401" name="任意多边形 100400"/>
          <p:cNvSpPr/>
          <p:nvPr/>
        </p:nvSpPr>
        <p:spPr>
          <a:xfrm>
            <a:off x="220266" y="1297041"/>
            <a:ext cx="2461022" cy="1200150"/>
          </a:xfrm>
          <a:custGeom>
            <a:avLst/>
            <a:gdLst/>
            <a:ahLst/>
            <a:cxnLst/>
            <a:rect l="0" t="0" r="0" b="0"/>
            <a:pathLst>
              <a:path w="2067" h="1008">
                <a:moveTo>
                  <a:pt x="2067" y="93"/>
                </a:moveTo>
                <a:cubicBezTo>
                  <a:pt x="1019" y="80"/>
                  <a:pt x="1581" y="114"/>
                  <a:pt x="1220" y="59"/>
                </a:cubicBezTo>
                <a:cubicBezTo>
                  <a:pt x="1139" y="27"/>
                  <a:pt x="1054" y="40"/>
                  <a:pt x="974" y="0"/>
                </a:cubicBezTo>
                <a:cubicBezTo>
                  <a:pt x="723" y="3"/>
                  <a:pt x="471" y="3"/>
                  <a:pt x="220" y="8"/>
                </a:cubicBezTo>
                <a:cubicBezTo>
                  <a:pt x="178" y="9"/>
                  <a:pt x="110" y="68"/>
                  <a:pt x="110" y="68"/>
                </a:cubicBezTo>
                <a:cubicBezTo>
                  <a:pt x="69" y="128"/>
                  <a:pt x="90" y="103"/>
                  <a:pt x="51" y="144"/>
                </a:cubicBezTo>
                <a:cubicBezTo>
                  <a:pt x="48" y="181"/>
                  <a:pt x="47" y="217"/>
                  <a:pt x="42" y="254"/>
                </a:cubicBezTo>
                <a:cubicBezTo>
                  <a:pt x="37" y="293"/>
                  <a:pt x="10" y="332"/>
                  <a:pt x="0" y="372"/>
                </a:cubicBezTo>
                <a:cubicBezTo>
                  <a:pt x="3" y="429"/>
                  <a:pt x="4" y="485"/>
                  <a:pt x="8" y="542"/>
                </a:cubicBezTo>
                <a:cubicBezTo>
                  <a:pt x="9" y="559"/>
                  <a:pt x="13" y="576"/>
                  <a:pt x="17" y="593"/>
                </a:cubicBezTo>
                <a:cubicBezTo>
                  <a:pt x="21" y="610"/>
                  <a:pt x="34" y="644"/>
                  <a:pt x="34" y="644"/>
                </a:cubicBezTo>
                <a:cubicBezTo>
                  <a:pt x="38" y="680"/>
                  <a:pt x="36" y="762"/>
                  <a:pt x="59" y="796"/>
                </a:cubicBezTo>
                <a:cubicBezTo>
                  <a:pt x="66" y="806"/>
                  <a:pt x="78" y="812"/>
                  <a:pt x="85" y="821"/>
                </a:cubicBezTo>
                <a:cubicBezTo>
                  <a:pt x="109" y="852"/>
                  <a:pt x="129" y="890"/>
                  <a:pt x="152" y="923"/>
                </a:cubicBezTo>
                <a:cubicBezTo>
                  <a:pt x="178" y="961"/>
                  <a:pt x="218" y="954"/>
                  <a:pt x="254" y="974"/>
                </a:cubicBezTo>
                <a:cubicBezTo>
                  <a:pt x="272" y="984"/>
                  <a:pt x="305" y="1008"/>
                  <a:pt x="305" y="1008"/>
                </a:cubicBezTo>
                <a:cubicBezTo>
                  <a:pt x="369" y="1001"/>
                  <a:pt x="414" y="988"/>
                  <a:pt x="474" y="974"/>
                </a:cubicBezTo>
                <a:cubicBezTo>
                  <a:pt x="489" y="931"/>
                  <a:pt x="469" y="685"/>
                  <a:pt x="466" y="669"/>
                </a:cubicBezTo>
                <a:cubicBezTo>
                  <a:pt x="462" y="649"/>
                  <a:pt x="443" y="635"/>
                  <a:pt x="432" y="618"/>
                </a:cubicBezTo>
                <a:cubicBezTo>
                  <a:pt x="416" y="594"/>
                  <a:pt x="432" y="588"/>
                  <a:pt x="406" y="567"/>
                </a:cubicBezTo>
                <a:cubicBezTo>
                  <a:pt x="364" y="533"/>
                  <a:pt x="393" y="584"/>
                  <a:pt x="373" y="542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0402" name="任意多边形 100401"/>
          <p:cNvSpPr/>
          <p:nvPr/>
        </p:nvSpPr>
        <p:spPr>
          <a:xfrm>
            <a:off x="714375" y="1667325"/>
            <a:ext cx="1238250" cy="1425179"/>
          </a:xfrm>
          <a:custGeom>
            <a:avLst/>
            <a:gdLst/>
            <a:ahLst/>
            <a:cxnLst/>
            <a:rect l="0" t="0" r="0" b="0"/>
            <a:pathLst>
              <a:path w="1040" h="1197">
                <a:moveTo>
                  <a:pt x="881" y="28"/>
                </a:moveTo>
                <a:cubicBezTo>
                  <a:pt x="916" y="4"/>
                  <a:pt x="925" y="0"/>
                  <a:pt x="966" y="11"/>
                </a:cubicBezTo>
                <a:cubicBezTo>
                  <a:pt x="977" y="28"/>
                  <a:pt x="988" y="44"/>
                  <a:pt x="999" y="61"/>
                </a:cubicBezTo>
                <a:cubicBezTo>
                  <a:pt x="1009" y="76"/>
                  <a:pt x="1016" y="112"/>
                  <a:pt x="1016" y="112"/>
                </a:cubicBezTo>
                <a:cubicBezTo>
                  <a:pt x="1011" y="250"/>
                  <a:pt x="1040" y="303"/>
                  <a:pt x="982" y="392"/>
                </a:cubicBezTo>
                <a:cubicBezTo>
                  <a:pt x="970" y="431"/>
                  <a:pt x="946" y="468"/>
                  <a:pt x="923" y="502"/>
                </a:cubicBezTo>
                <a:cubicBezTo>
                  <a:pt x="910" y="543"/>
                  <a:pt x="874" y="571"/>
                  <a:pt x="847" y="604"/>
                </a:cubicBezTo>
                <a:cubicBezTo>
                  <a:pt x="793" y="669"/>
                  <a:pt x="710" y="755"/>
                  <a:pt x="627" y="781"/>
                </a:cubicBezTo>
                <a:cubicBezTo>
                  <a:pt x="533" y="843"/>
                  <a:pt x="413" y="820"/>
                  <a:pt x="305" y="824"/>
                </a:cubicBezTo>
                <a:cubicBezTo>
                  <a:pt x="232" y="841"/>
                  <a:pt x="156" y="826"/>
                  <a:pt x="85" y="849"/>
                </a:cubicBezTo>
                <a:cubicBezTo>
                  <a:pt x="0" y="979"/>
                  <a:pt x="84" y="1049"/>
                  <a:pt x="144" y="1137"/>
                </a:cubicBezTo>
                <a:cubicBezTo>
                  <a:pt x="155" y="1171"/>
                  <a:pt x="160" y="1185"/>
                  <a:pt x="195" y="1197"/>
                </a:cubicBezTo>
                <a:cubicBezTo>
                  <a:pt x="203" y="1191"/>
                  <a:pt x="220" y="1180"/>
                  <a:pt x="220" y="1180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0403" name="任意多边形 100402"/>
          <p:cNvSpPr/>
          <p:nvPr/>
        </p:nvSpPr>
        <p:spPr>
          <a:xfrm>
            <a:off x="4546997" y="1689947"/>
            <a:ext cx="504825" cy="716756"/>
          </a:xfrm>
          <a:custGeom>
            <a:avLst/>
            <a:gdLst/>
            <a:ahLst/>
            <a:cxnLst/>
            <a:rect l="0" t="0" r="0" b="0"/>
            <a:pathLst>
              <a:path w="424" h="602">
                <a:moveTo>
                  <a:pt x="347" y="0"/>
                </a:moveTo>
                <a:cubicBezTo>
                  <a:pt x="358" y="126"/>
                  <a:pt x="424" y="317"/>
                  <a:pt x="305" y="398"/>
                </a:cubicBezTo>
                <a:cubicBezTo>
                  <a:pt x="293" y="455"/>
                  <a:pt x="284" y="542"/>
                  <a:pt x="211" y="551"/>
                </a:cubicBezTo>
                <a:cubicBezTo>
                  <a:pt x="175" y="556"/>
                  <a:pt x="138" y="556"/>
                  <a:pt x="101" y="559"/>
                </a:cubicBezTo>
                <a:cubicBezTo>
                  <a:pt x="44" y="598"/>
                  <a:pt x="116" y="554"/>
                  <a:pt x="25" y="585"/>
                </a:cubicBezTo>
                <a:cubicBezTo>
                  <a:pt x="15" y="588"/>
                  <a:pt x="0" y="602"/>
                  <a:pt x="0" y="602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00404" name="任意多边形 100403"/>
          <p:cNvSpPr/>
          <p:nvPr/>
        </p:nvSpPr>
        <p:spPr>
          <a:xfrm>
            <a:off x="4015978" y="1654228"/>
            <a:ext cx="732234" cy="701278"/>
          </a:xfrm>
          <a:custGeom>
            <a:avLst/>
            <a:gdLst/>
            <a:ahLst/>
            <a:cxnLst/>
            <a:rect l="0" t="0" r="0" b="0"/>
            <a:pathLst>
              <a:path w="615" h="589">
                <a:moveTo>
                  <a:pt x="615" y="22"/>
                </a:moveTo>
                <a:cubicBezTo>
                  <a:pt x="347" y="29"/>
                  <a:pt x="371" y="0"/>
                  <a:pt x="217" y="72"/>
                </a:cubicBezTo>
                <a:cubicBezTo>
                  <a:pt x="192" y="110"/>
                  <a:pt x="173" y="142"/>
                  <a:pt x="141" y="174"/>
                </a:cubicBezTo>
                <a:cubicBezTo>
                  <a:pt x="128" y="213"/>
                  <a:pt x="119" y="253"/>
                  <a:pt x="107" y="293"/>
                </a:cubicBezTo>
                <a:cubicBezTo>
                  <a:pt x="102" y="364"/>
                  <a:pt x="120" y="416"/>
                  <a:pt x="65" y="454"/>
                </a:cubicBezTo>
                <a:cubicBezTo>
                  <a:pt x="6" y="541"/>
                  <a:pt x="92" y="409"/>
                  <a:pt x="39" y="513"/>
                </a:cubicBezTo>
                <a:cubicBezTo>
                  <a:pt x="0" y="589"/>
                  <a:pt x="5" y="536"/>
                  <a:pt x="5" y="589"/>
                </a:cubicBezTo>
              </a:path>
            </a:pathLst>
          </a:custGeom>
          <a:noFill/>
          <a:ln w="41275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" name="文本框 2"/>
          <p:cNvSpPr txBox="1"/>
          <p:nvPr/>
        </p:nvSpPr>
        <p:spPr>
          <a:xfrm>
            <a:off x="481330" y="3664241"/>
            <a:ext cx="5134739" cy="5355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提示：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注意电流表与电压表的量程。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330" y="4175734"/>
            <a:ext cx="8408194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如小灯泡的额定电压为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2.5V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，电阻约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8Ω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，则电压表、电流表应选择的量程分别是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zh-CN" altLang="en-US" sz="27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7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8170" y="4537075"/>
            <a:ext cx="1432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0~0.6A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99409" y="4537236"/>
            <a:ext cx="156686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0~3V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47410" y="3051810"/>
            <a:ext cx="2727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先串后并</a:t>
            </a:r>
          </a:p>
        </p:txBody>
      </p:sp>
      <p:sp>
        <p:nvSpPr>
          <p:cNvPr id="59" name="矩形 58"/>
          <p:cNvSpPr/>
          <p:nvPr/>
        </p:nvSpPr>
        <p:spPr>
          <a:xfrm>
            <a:off x="490187" y="46683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电路连接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100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100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100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0"/>
                                        <p:tgtEl>
                                          <p:spTgt spid="100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10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3000"/>
                                        <p:tgtEl>
                                          <p:spTgt spid="10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0"/>
                                        <p:tgtEl>
                                          <p:spTgt spid="10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/>
      <p:bldP spid="7" grpId="0"/>
      <p:bldP spid="8" grpId="0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6867" y="1431428"/>
            <a:ext cx="4087883" cy="222975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0" y="62939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探究：测量小灯泡的电功率</a:t>
            </a:r>
          </a:p>
        </p:txBody>
      </p:sp>
      <p:grpSp>
        <p:nvGrpSpPr>
          <p:cNvPr id="12" name="组合 11"/>
          <p:cNvGrpSpPr/>
          <p:nvPr/>
        </p:nvGrpSpPr>
        <p:grpSpPr>
          <a:xfrm rot="16200000">
            <a:off x="4301421" y="2434834"/>
            <a:ext cx="837045" cy="3572000"/>
            <a:chOff x="464930" y="1264543"/>
            <a:chExt cx="837045" cy="3218163"/>
          </a:xfrm>
        </p:grpSpPr>
        <p:sp>
          <p:nvSpPr>
            <p:cNvPr id="13" name="右箭头标注 18"/>
            <p:cNvSpPr/>
            <p:nvPr/>
          </p:nvSpPr>
          <p:spPr>
            <a:xfrm>
              <a:off x="464930" y="1264543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759595">
              <a:off x="512056" y="1300333"/>
              <a:ext cx="438931" cy="476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87946" y="1791229"/>
              <a:ext cx="430887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放实验视频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3a1b347-f253-4876-9a3e-789c55a63413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3089</Words>
  <Application>Microsoft Office PowerPoint</Application>
  <PresentationFormat>全屏显示(16:9)</PresentationFormat>
  <Paragraphs>255</Paragraphs>
  <Slides>27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《七彩课堂》课件模板（新）</vt:lpstr>
      <vt:lpstr>1_《七彩课堂》课件模板（新）</vt:lpstr>
      <vt:lpstr>自定义设计方案</vt:lpstr>
      <vt:lpstr>Equation</vt:lpstr>
      <vt:lpstr>第十八章  电功率  第3节  测量小灯泡的电功率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32</cp:revision>
  <dcterms:created xsi:type="dcterms:W3CDTF">2018-03-01T02:03:00Z</dcterms:created>
  <dcterms:modified xsi:type="dcterms:W3CDTF">2019-11-12T08:12:36Z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  <property fmtid="{D5CDD505-2E9C-101B-9397-08002B2CF9AE}" pid="3" name="KSORubyTemplateID">
    <vt:lpwstr>13</vt:lpwstr>
  </property>
</Properties>
</file>